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9" r:id="rId4"/>
    <p:sldId id="258" r:id="rId5"/>
    <p:sldId id="276" r:id="rId6"/>
    <p:sldId id="266" r:id="rId7"/>
    <p:sldId id="277" r:id="rId8"/>
    <p:sldId id="267" r:id="rId9"/>
    <p:sldId id="278" r:id="rId10"/>
    <p:sldId id="279" r:id="rId11"/>
    <p:sldId id="268" r:id="rId12"/>
    <p:sldId id="270" r:id="rId13"/>
    <p:sldId id="271" r:id="rId14"/>
    <p:sldId id="262" r:id="rId15"/>
    <p:sldId id="274" r:id="rId16"/>
    <p:sldId id="272" r:id="rId17"/>
    <p:sldId id="263" r:id="rId18"/>
    <p:sldId id="275" r:id="rId19"/>
    <p:sldId id="280" r:id="rId20"/>
    <p:sldId id="273" r:id="rId21"/>
    <p:sldId id="259" r:id="rId22"/>
    <p:sldId id="281" r:id="rId23"/>
    <p:sldId id="282"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89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facebook.com/" TargetMode="External"/><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hieunien.vn/" TargetMode="External"/><Relationship Id="rId5" Type="http://schemas.openxmlformats.org/officeDocument/2006/relationships/hyperlink" Target="https://hoahoctro.tienphong.vn/" TargetMode="External"/><Relationship Id="rId4" Type="http://schemas.openxmlformats.org/officeDocument/2006/relationships/hyperlink" Target="https://zal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8.%20Th&#7921;c%20h&#224;nh%20s&#7917;%20d&#7909;ng%20m&#7841;ng%20x&#227;%20h&#7897;i.ppt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6C80A5A-72BA-45B9-A254-2A8D09624ECF}"/>
              </a:ext>
            </a:extLst>
          </p:cNvPr>
          <p:cNvSpPr txBox="1"/>
          <p:nvPr/>
        </p:nvSpPr>
        <p:spPr>
          <a:xfrm>
            <a:off x="1080402" y="325092"/>
            <a:ext cx="1972089" cy="523220"/>
          </a:xfrm>
          <a:prstGeom prst="rect">
            <a:avLst/>
          </a:prstGeom>
          <a:noFill/>
        </p:spPr>
        <p:txBody>
          <a:bodyPr wrap="square" rtlCol="0">
            <a:spAutoFit/>
          </a:bodyPr>
          <a:lstStyle/>
          <a:p>
            <a:pPr algn="ctr"/>
            <a:r>
              <a:rPr lang="en-US" sz="2800" b="1">
                <a:solidFill>
                  <a:srgbClr val="3333CC"/>
                </a:solidFill>
                <a:latin typeface="Times New Roman" panose="02020603050405020304" pitchFamily="18" charset="0"/>
                <a:cs typeface="Times New Roman" panose="02020603050405020304" pitchFamily="18" charset="0"/>
              </a:rPr>
              <a:t>CHỦ ĐỀ C</a:t>
            </a:r>
            <a:endParaRPr lang="vi-VN" sz="4000" b="1" dirty="0">
              <a:solidFill>
                <a:srgbClr val="3333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049F577-F92A-4405-A19E-48EB947980F5}"/>
              </a:ext>
            </a:extLst>
          </p:cNvPr>
          <p:cNvSpPr txBox="1"/>
          <p:nvPr/>
        </p:nvSpPr>
        <p:spPr>
          <a:xfrm>
            <a:off x="2893749" y="426442"/>
            <a:ext cx="7675014" cy="2308324"/>
          </a:xfrm>
          <a:prstGeom prst="rect">
            <a:avLst/>
          </a:prstGeom>
          <a:noFill/>
        </p:spPr>
        <p:txBody>
          <a:bodyPr wrap="square" rtlCol="0">
            <a:spAutoFit/>
          </a:bodyPr>
          <a:lstStyle/>
          <a:p>
            <a:pPr algn="ctr"/>
            <a:r>
              <a:rPr lang="en-US" sz="3600" b="1" dirty="0">
                <a:solidFill>
                  <a:srgbClr val="3333CC"/>
                </a:solidFill>
                <a:latin typeface="Times New Roman" panose="02020603050405020304" pitchFamily="18" charset="0"/>
                <a:cs typeface="Times New Roman" panose="02020603050405020304" pitchFamily="18" charset="0"/>
              </a:rPr>
              <a:t>TỔ CHỨC LƯU TRỮ, TÌM KIẾM VÀ TRAO ĐỔI THÔNG TIN </a:t>
            </a:r>
            <a:endParaRPr lang="en-US" sz="3600" dirty="0">
              <a:solidFill>
                <a:srgbClr val="3333CC"/>
              </a:solidFill>
              <a:latin typeface="Times New Roman" panose="02020603050405020304" pitchFamily="18" charset="0"/>
              <a:cs typeface="Times New Roman" panose="02020603050405020304" pitchFamily="18" charset="0"/>
            </a:endParaRPr>
          </a:p>
          <a:p>
            <a:pPr algn="ctr"/>
            <a:r>
              <a:rPr lang="en-US" sz="2400" b="1" dirty="0">
                <a:solidFill>
                  <a:srgbClr val="00B050"/>
                </a:solidFill>
                <a:latin typeface="Times New Roman" panose="02020603050405020304" pitchFamily="18" charset="0"/>
                <a:cs typeface="Times New Roman" panose="02020603050405020304" pitchFamily="18" charset="0"/>
              </a:rPr>
              <a:t>MẠNG XÃ HỘI VÀ MỘT SỐ KÊNH</a:t>
            </a:r>
            <a:endParaRPr lang="en-US" sz="2400" dirty="0">
              <a:solidFill>
                <a:srgbClr val="00B050"/>
              </a:solidFill>
              <a:latin typeface="Times New Roman" panose="02020603050405020304" pitchFamily="18" charset="0"/>
              <a:cs typeface="Times New Roman" panose="02020603050405020304" pitchFamily="18" charset="0"/>
            </a:endParaRPr>
          </a:p>
          <a:p>
            <a:pPr algn="ctr"/>
            <a:r>
              <a:rPr lang="en-US" sz="2400" b="1" dirty="0">
                <a:solidFill>
                  <a:srgbClr val="00B050"/>
                </a:solidFill>
                <a:latin typeface="Times New Roman" panose="02020603050405020304" pitchFamily="18" charset="0"/>
                <a:cs typeface="Times New Roman" panose="02020603050405020304" pitchFamily="18" charset="0"/>
              </a:rPr>
              <a:t>TRAO ĐỔI THÔNG TIN THÔNG DỤNG TRÊN INTERNET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05E2FA4-701D-4C92-898E-7EE4AF07FEBA}"/>
              </a:ext>
            </a:extLst>
          </p:cNvPr>
          <p:cNvSpPr txBox="1"/>
          <p:nvPr/>
        </p:nvSpPr>
        <p:spPr>
          <a:xfrm>
            <a:off x="3327381" y="3014007"/>
            <a:ext cx="6344687" cy="1200329"/>
          </a:xfrm>
          <a:prstGeom prst="rect">
            <a:avLst/>
          </a:prstGeom>
          <a:noFill/>
          <a:ln>
            <a:noFill/>
          </a:ln>
        </p:spPr>
        <p:txBody>
          <a:bodyPr wrap="none" rtlCol="0">
            <a:spAutoFit/>
          </a:bodyPr>
          <a:lstStyle/>
          <a:p>
            <a:pPr algn="ctr"/>
            <a:r>
              <a:rPr lang="en-US" sz="3600" b="1">
                <a:latin typeface="Times New Roman" panose="02020603050405020304" pitchFamily="18" charset="0"/>
                <a:cs typeface="Times New Roman" panose="02020603050405020304" pitchFamily="18" charset="0"/>
              </a:rPr>
              <a:t>BÀI 1</a:t>
            </a:r>
            <a:endParaRPr lang="en-US" sz="3600">
              <a:latin typeface="Times New Roman" panose="02020603050405020304" pitchFamily="18" charset="0"/>
              <a:cs typeface="Times New Roman" panose="02020603050405020304" pitchFamily="18" charset="0"/>
            </a:endParaRPr>
          </a:p>
          <a:p>
            <a:pPr algn="ctr"/>
            <a:r>
              <a:rPr lang="en-US" sz="3600" b="1">
                <a:latin typeface="Times New Roman" panose="02020603050405020304" pitchFamily="18" charset="0"/>
                <a:cs typeface="Times New Roman" panose="02020603050405020304" pitchFamily="18" charset="0"/>
              </a:rPr>
              <a:t>GIỚI THIỆU MẠNG XÃ HỘI </a:t>
            </a:r>
            <a:endParaRPr lang="en-US" sz="36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488" y="745858"/>
            <a:ext cx="9410485" cy="523220"/>
          </a:xfrm>
          <a:prstGeom prst="rect">
            <a:avLst/>
          </a:prstGeom>
        </p:spPr>
        <p:txBody>
          <a:bodyPr wrap="square">
            <a:spAutoFit/>
          </a:bodyPr>
          <a:lstStyle/>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Zalo</a:t>
            </a:r>
            <a:r>
              <a:rPr lang="en-US" sz="2800" dirty="0">
                <a:latin typeface="Times New Roman" panose="02020603050405020304" pitchFamily="18" charset="0"/>
                <a:ea typeface="Times New Roman" panose="02020603050405020304" pitchFamily="18" charset="0"/>
              </a:rPr>
              <a:t>, Zing Me, </a:t>
            </a:r>
            <a:r>
              <a:rPr lang="en-US" sz="2800" dirty="0" err="1">
                <a:latin typeface="Times New Roman" panose="02020603050405020304" pitchFamily="18" charset="0"/>
                <a:ea typeface="Times New Roman" panose="02020603050405020304" pitchFamily="18" charset="0"/>
              </a:rPr>
              <a:t>Gapo</a:t>
            </a:r>
            <a:r>
              <a:rPr lang="en-US" sz="2800" dirty="0">
                <a:latin typeface="Times New Roman" panose="02020603050405020304" pitchFamily="18" charset="0"/>
                <a:ea typeface="Times New Roman" panose="02020603050405020304" pitchFamily="18" charset="0"/>
              </a:rPr>
              <a:t>, Lotus,…</a:t>
            </a:r>
          </a:p>
        </p:txBody>
      </p:sp>
      <p:pic>
        <p:nvPicPr>
          <p:cNvPr id="3" name="Picture 2"/>
          <p:cNvPicPr>
            <a:picLocks noChangeAspect="1"/>
          </p:cNvPicPr>
          <p:nvPr/>
        </p:nvPicPr>
        <p:blipFill>
          <a:blip r:embed="rId2"/>
          <a:stretch>
            <a:fillRect/>
          </a:stretch>
        </p:blipFill>
        <p:spPr>
          <a:xfrm>
            <a:off x="2135874" y="1388944"/>
            <a:ext cx="7620000" cy="4762500"/>
          </a:xfrm>
          <a:prstGeom prst="rect">
            <a:avLst/>
          </a:prstGeom>
        </p:spPr>
      </p:pic>
    </p:spTree>
    <p:extLst>
      <p:ext uri="{BB962C8B-B14F-4D97-AF65-F5344CB8AC3E}">
        <p14:creationId xmlns:p14="http://schemas.microsoft.com/office/powerpoint/2010/main" val="2574620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ạng xã hội và trách nhiệm người dùng | Tạp chí Tuyên giáo"/>
          <p:cNvPicPr/>
          <p:nvPr/>
        </p:nvPicPr>
        <p:blipFill>
          <a:blip r:embed="rId2">
            <a:extLst>
              <a:ext uri="{28A0092B-C50C-407E-A947-70E740481C1C}">
                <a14:useLocalDpi xmlns:a14="http://schemas.microsoft.com/office/drawing/2010/main" val="0"/>
              </a:ext>
            </a:extLst>
          </a:blip>
          <a:srcRect/>
          <a:stretch>
            <a:fillRect/>
          </a:stretch>
        </p:blipFill>
        <p:spPr bwMode="auto">
          <a:xfrm>
            <a:off x="1594885" y="830225"/>
            <a:ext cx="8803757" cy="5102741"/>
          </a:xfrm>
          <a:prstGeom prst="rect">
            <a:avLst/>
          </a:prstGeom>
          <a:noFill/>
          <a:ln>
            <a:noFill/>
          </a:ln>
        </p:spPr>
      </p:pic>
    </p:spTree>
    <p:extLst>
      <p:ext uri="{BB962C8B-B14F-4D97-AF65-F5344CB8AC3E}">
        <p14:creationId xmlns:p14="http://schemas.microsoft.com/office/powerpoint/2010/main" val="3496369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124639"/>
            <a:ext cx="9469119" cy="3939540"/>
          </a:xfrm>
          <a:prstGeom prst="rect">
            <a:avLst/>
          </a:prstGeom>
        </p:spPr>
        <p:txBody>
          <a:bodyPr wrap="square">
            <a:spAutoFit/>
          </a:bodyPr>
          <a:lstStyle/>
          <a:p>
            <a:pPr algn="ctr">
              <a:spcBef>
                <a:spcPts val="1200"/>
              </a:spcBef>
              <a:spcAft>
                <a:spcPts val="1200"/>
              </a:spcAft>
            </a:pP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Ghi</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nhớ</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4400" dirty="0">
                <a:latin typeface="Times New Roman" panose="02020603050405020304" pitchFamily="18" charset="0"/>
                <a:ea typeface="Times New Roman" panose="02020603050405020304" pitchFamily="18" charset="0"/>
              </a:rPr>
              <a:t>-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Mạng</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xã</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hội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ứng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dụng</a:t>
            </a:r>
            <a:r>
              <a:rPr lang="en-US" sz="4400" dirty="0">
                <a:latin typeface="Times New Roman" panose="02020603050405020304" pitchFamily="18" charset="0"/>
                <a:ea typeface="Times New Roman" panose="02020603050405020304" pitchFamily="18" charset="0"/>
              </a:rPr>
              <a:t> web </a:t>
            </a:r>
            <a:r>
              <a:rPr lang="en-US" sz="4400" dirty="0" err="1">
                <a:latin typeface="Times New Roman" panose="02020603050405020304" pitchFamily="18" charset="0"/>
                <a:ea typeface="Times New Roman" panose="02020603050405020304" pitchFamily="18" charset="0"/>
              </a:rPr>
              <a:t>kết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nối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thành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viên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cùng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đặc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điểm</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cá</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nhân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như</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sở</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thích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lứa</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tuổi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nghề</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nghiệp</a:t>
            </a:r>
            <a:r>
              <a:rPr lang="en-US" sz="4400" dirty="0">
                <a:latin typeface="Times New Roman" panose="02020603050405020304" pitchFamily="18" charset="0"/>
                <a:ea typeface="Times New Roman" panose="02020603050405020304" pitchFamily="18" charset="0"/>
              </a:rPr>
              <a:t> hay </a:t>
            </a:r>
            <a:r>
              <a:rPr lang="en-US" sz="4400" dirty="0" err="1">
                <a:latin typeface="Times New Roman" panose="02020603050405020304" pitchFamily="18" charset="0"/>
                <a:ea typeface="Times New Roman" panose="02020603050405020304" pitchFamily="18" charset="0"/>
              </a:rPr>
              <a:t>lĩnh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vực</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quan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tâm</a:t>
            </a:r>
            <a:r>
              <a:rPr lang="en-US" sz="4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928094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47485" y="801635"/>
            <a:ext cx="5660524" cy="164915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mạng xã hội có đặc điểm gì?</a:t>
            </a:r>
          </a:p>
        </p:txBody>
      </p:sp>
      <p:pic>
        <p:nvPicPr>
          <p:cNvPr id="5" name="Picture 4"/>
          <p:cNvPicPr/>
          <p:nvPr/>
        </p:nvPicPr>
        <p:blipFill rotWithShape="1">
          <a:blip r:embed="rId2"/>
          <a:srcRect l="75811" t="33171" r="6297" b="44175"/>
          <a:stretch/>
        </p:blipFill>
        <p:spPr bwMode="auto">
          <a:xfrm>
            <a:off x="2600630" y="2843730"/>
            <a:ext cx="6203128" cy="325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000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289319"/>
            <a:ext cx="3643985" cy="703225"/>
          </a:xfrm>
          <a:prstGeom prst="rect">
            <a:avLst/>
          </a:prstGeom>
        </p:spPr>
      </p:pic>
      <p:sp>
        <p:nvSpPr>
          <p:cNvPr id="3" name="Rectangle 2"/>
          <p:cNvSpPr/>
          <p:nvPr/>
        </p:nvSpPr>
        <p:spPr>
          <a:xfrm>
            <a:off x="833119" y="1978603"/>
            <a:ext cx="10160946"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ứng dụng trên Internet.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Nội dung trên mạng xã hội là do người dùng tự tạo ra và chia sẻ dưới dạng văn bản, hình ảnh, âm thanh, video. Nội dung được đăng tải lên và được hiển thị ngay lập tức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927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
        <p:nvSpPr>
          <p:cNvPr id="3" name="Rectangle 2"/>
          <p:cNvSpPr/>
          <p:nvPr/>
        </p:nvSpPr>
        <p:spPr>
          <a:xfrm>
            <a:off x="833119" y="2148724"/>
            <a:ext cx="9948295" cy="173278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dùng tạo ra hồ sơ cá nhân, kết bạn trên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Phát triển cộng đồng trên mạng xã hội bằng cách kết nối tài khoản của người dùng với tài khoản của các cá nhân, tổ chức khác.</a:t>
            </a:r>
          </a:p>
        </p:txBody>
      </p:sp>
    </p:spTree>
    <p:extLst>
      <p:ext uri="{BB962C8B-B14F-4D97-AF65-F5344CB8AC3E}">
        <p14:creationId xmlns:p14="http://schemas.microsoft.com/office/powerpoint/2010/main" val="165896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08075" y="765855"/>
            <a:ext cx="595423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quan sát giáo viên thực hiện một số thao tác trên trang mạng xã hội và cho biết mạng xã hội đã giúp giáo viên làm những gì?</a:t>
            </a:r>
          </a:p>
        </p:txBody>
      </p:sp>
      <p:pic>
        <p:nvPicPr>
          <p:cNvPr id="5" name="Picture 4"/>
          <p:cNvPicPr/>
          <p:nvPr/>
        </p:nvPicPr>
        <p:blipFill rotWithShape="1">
          <a:blip r:embed="rId2"/>
          <a:srcRect l="79905" t="50161" r="6752" b="12892"/>
          <a:stretch/>
        </p:blipFill>
        <p:spPr bwMode="auto">
          <a:xfrm>
            <a:off x="6762308" y="456753"/>
            <a:ext cx="4458032" cy="5901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4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022083" y="2258276"/>
            <a:ext cx="9708594"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Tạo trang thông tin cá nhân, chia sẻ những ý tưởng của mình, bài viết, hình ảnh, video.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Thông báo về một số hoạt động, sự kiện trên mạng hay ngoài đời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814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4141401" y="261287"/>
            <a:ext cx="3643985" cy="703225"/>
          </a:xfrm>
          <a:prstGeom prst="rect">
            <a:avLst/>
          </a:prstGeom>
        </p:spPr>
      </p:pic>
      <p:sp>
        <p:nvSpPr>
          <p:cNvPr id="2" name="Rectangle 1"/>
          <p:cNvSpPr/>
          <p:nvPr/>
        </p:nvSpPr>
        <p:spPr>
          <a:xfrm>
            <a:off x="1196970" y="2385867"/>
            <a:ext cx="9708595" cy="2431435"/>
          </a:xfrm>
          <a:prstGeom prst="rect">
            <a:avLst/>
          </a:prstGeom>
        </p:spPr>
        <p:txBody>
          <a:bodyPr wrap="square">
            <a:spAutoFit/>
          </a:bodyPr>
          <a:lstStyle/>
          <a:p>
            <a:pPr>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Bình luận, bày tỏ ý kiến đối với nội dung ở các trang của bạn bè.</a:t>
            </a:r>
          </a:p>
          <a:p>
            <a:pPr>
              <a:spcBef>
                <a:spcPts val="1200"/>
              </a:spcBef>
              <a:spcAft>
                <a:spcPts val="1200"/>
              </a:spcAft>
            </a:pPr>
            <a:r>
              <a:rPr lang="en-US" sz="2800">
                <a:latin typeface="Times New Roman" panose="02020603050405020304" pitchFamily="18" charset="0"/>
                <a:ea typeface="Times New Roman" panose="02020603050405020304" pitchFamily="18" charset="0"/>
              </a:rPr>
              <a:t>- Qua Messenger, em còn có thể gửi tin nhắn cho bạn (Hình 2)</a:t>
            </a:r>
          </a:p>
          <a:p>
            <a:pPr>
              <a:spcBef>
                <a:spcPts val="1200"/>
              </a:spcBef>
              <a:spcAft>
                <a:spcPts val="1200"/>
              </a:spcAft>
            </a:pPr>
            <a:r>
              <a:rPr lang="en-US" sz="2800">
                <a:latin typeface="Times New Roman" panose="02020603050405020304" pitchFamily="18" charset="0"/>
                <a:ea typeface="Times New Roman" panose="02020603050405020304" pitchFamily="18" charset="0"/>
              </a:rPr>
              <a:t>- Thực hiện cuộc gọi trực tiếp như gọi điện thoại hay cuộc gọi video</a:t>
            </a:r>
          </a:p>
        </p:txBody>
      </p:sp>
    </p:spTree>
    <p:extLst>
      <p:ext uri="{BB962C8B-B14F-4D97-AF65-F5344CB8AC3E}">
        <p14:creationId xmlns:p14="http://schemas.microsoft.com/office/powerpoint/2010/main" val="3665738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1176" y="668100"/>
            <a:ext cx="8905875" cy="5057775"/>
          </a:xfrm>
          <a:prstGeom prst="rect">
            <a:avLst/>
          </a:prstGeom>
        </p:spPr>
      </p:pic>
    </p:spTree>
    <p:extLst>
      <p:ext uri="{BB962C8B-B14F-4D97-AF65-F5344CB8AC3E}">
        <p14:creationId xmlns:p14="http://schemas.microsoft.com/office/powerpoint/2010/main" val="3957748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2" name="Rounded Rectangle 1"/>
          <p:cNvSpPr/>
          <p:nvPr/>
        </p:nvSpPr>
        <p:spPr>
          <a:xfrm>
            <a:off x="1453116" y="1669332"/>
            <a:ext cx="9179442" cy="40726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đã biết sử dụng những công cụ nào sau đây để trao đổi thông tin trên Internet?</a:t>
            </a: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Thư </a:t>
            </a:r>
            <a:r>
              <a:rPr lang="en-US" sz="2800">
                <a:latin typeface="Times New Roman" panose="02020603050405020304" pitchFamily="18" charset="0"/>
                <a:ea typeface="Times New Roman" panose="02020603050405020304" pitchFamily="18" charset="0"/>
              </a:rPr>
              <a:t>điện tử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Chat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Diễn đàn trực tuyến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Mạng xã hội</a:t>
            </a:r>
          </a:p>
        </p:txBody>
      </p:sp>
      <p:pic>
        <p:nvPicPr>
          <p:cNvPr id="102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251938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70" y="313817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0987" y="4486487"/>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552" t="57713" r="6903" b="23408"/>
          <a:stretch/>
        </p:blipFill>
        <p:spPr bwMode="auto">
          <a:xfrm>
            <a:off x="956930" y="988541"/>
            <a:ext cx="9845749" cy="5008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823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3477875"/>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các website dưới đây, website nào là mạng xã hội?</a:t>
            </a:r>
          </a:p>
          <a:p>
            <a:pPr marL="514350" indent="-514350">
              <a:spcBef>
                <a:spcPts val="1200"/>
              </a:spcBef>
              <a:spcAft>
                <a:spcPts val="1200"/>
              </a:spcAft>
              <a:buAutoNum type="arabicParenR"/>
            </a:pPr>
            <a:r>
              <a:rPr lang="en-US" sz="2800" smtClean="0">
                <a:latin typeface="Times New Roman" panose="02020603050405020304" pitchFamily="18" charset="0"/>
                <a:ea typeface="Times New Roman" panose="02020603050405020304" pitchFamily="18" charset="0"/>
                <a:hlinkClick r:id="rId3"/>
              </a:rPr>
              <a:t>https</a:t>
            </a:r>
            <a:r>
              <a:rPr lang="en-US" sz="2800">
                <a:latin typeface="Times New Roman" panose="02020603050405020304" pitchFamily="18" charset="0"/>
                <a:ea typeface="Times New Roman" panose="02020603050405020304" pitchFamily="18" charset="0"/>
                <a:hlinkClick r:id="rId3"/>
              </a:rPr>
              <a:t>://www.facebook.com</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4"/>
              </a:rPr>
              <a:t>https</a:t>
            </a:r>
            <a:r>
              <a:rPr lang="en-US" sz="2800">
                <a:latin typeface="Times New Roman" panose="02020603050405020304" pitchFamily="18" charset="0"/>
                <a:ea typeface="Times New Roman" panose="02020603050405020304" pitchFamily="18" charset="0"/>
                <a:hlinkClick r:id="rId4"/>
              </a:rPr>
              <a:t>://zalo.me</a:t>
            </a:r>
            <a:r>
              <a:rPr lang="en-US" sz="2800">
                <a:latin typeface="Times New Roman" panose="02020603050405020304" pitchFamily="18" charset="0"/>
                <a:ea typeface="Times New Roman" panose="02020603050405020304" pitchFamily="18" charset="0"/>
              </a:rPr>
              <a:t>	</a:t>
            </a:r>
          </a:p>
          <a:p>
            <a:pPr>
              <a:spcBef>
                <a:spcPts val="1200"/>
              </a:spcBef>
              <a:spcAft>
                <a:spcPts val="1200"/>
              </a:spcAft>
            </a:pPr>
            <a:r>
              <a:rPr lang="en-US" sz="2800">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5"/>
              </a:rPr>
              <a:t>https</a:t>
            </a:r>
            <a:r>
              <a:rPr lang="en-US" sz="2800">
                <a:latin typeface="Times New Roman" panose="02020603050405020304" pitchFamily="18" charset="0"/>
                <a:ea typeface="Times New Roman" panose="02020603050405020304" pitchFamily="18" charset="0"/>
                <a:hlinkClick r:id="rId5"/>
              </a:rPr>
              <a:t>://hoahoctro.tienphong.vn</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6"/>
              </a:rPr>
              <a:t>https</a:t>
            </a:r>
            <a:r>
              <a:rPr lang="en-US" sz="2800">
                <a:latin typeface="Times New Roman" panose="02020603050405020304" pitchFamily="18" charset="0"/>
                <a:ea typeface="Times New Roman" panose="02020603050405020304" pitchFamily="18" charset="0"/>
                <a:hlinkClick r:id="rId6"/>
              </a:rPr>
              <a:t>://thieunien.vn</a:t>
            </a:r>
            <a:r>
              <a:rPr lang="en-US" sz="2800">
                <a:latin typeface="Times New Roman" panose="02020603050405020304" pitchFamily="18" charset="0"/>
                <a:ea typeface="Times New Roman" panose="02020603050405020304" pitchFamily="18" charset="0"/>
              </a:rPr>
              <a:t> </a:t>
            </a:r>
          </a:p>
        </p:txBody>
      </p:sp>
      <p:pic>
        <p:nvPicPr>
          <p:cNvPr id="5"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032707"/>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468" y="2732165"/>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1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95410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rPr>
              <a:t>Bài </a:t>
            </a:r>
            <a:r>
              <a:rPr lang="en-US" sz="2800" b="1" i="1">
                <a:solidFill>
                  <a:srgbClr val="C0000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Theo em, mạng xã hội có điểm gì khác so với các website thông thường?</a:t>
            </a:r>
          </a:p>
        </p:txBody>
      </p:sp>
    </p:spTree>
    <p:extLst>
      <p:ext uri="{BB962C8B-B14F-4D97-AF65-F5344CB8AC3E}">
        <p14:creationId xmlns:p14="http://schemas.microsoft.com/office/powerpoint/2010/main" val="48266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597" y="753871"/>
            <a:ext cx="9985612" cy="4585871"/>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buFont typeface="Arial" panose="020B0604020202020204" pitchFamily="34" charset="0"/>
              <a:buChar char="•"/>
            </a:pPr>
            <a:r>
              <a:rPr lang="vi-VN" sz="2800">
                <a:solidFill>
                  <a:srgbClr val="333333"/>
                </a:solidFill>
                <a:latin typeface="+mj-lt"/>
              </a:rPr>
              <a:t>Mạng xã hội: Mạng xã hội cho phép người dùng kết nối các thành viên để trao đổi và chia sẻ thông tin. Các thành viên trong mạng xã hội có thể trò chuyện trực tiếp, kết nối với nhau thông qua các mối quan hệ trên mạng xã hội, chia sẻ câu chuyện, bài viết, ý tưởng cá nhân, đăng ảnh, video,...</a:t>
            </a:r>
          </a:p>
          <a:p>
            <a:pPr algn="just">
              <a:spcBef>
                <a:spcPts val="1200"/>
              </a:spcBef>
              <a:spcAft>
                <a:spcPts val="1200"/>
              </a:spcAft>
              <a:buFont typeface="Arial" panose="020B0604020202020204" pitchFamily="34" charset="0"/>
              <a:buChar char="•"/>
            </a:pPr>
            <a:r>
              <a:rPr lang="vi-VN" sz="2800">
                <a:solidFill>
                  <a:srgbClr val="333333"/>
                </a:solidFill>
                <a:latin typeface="+mj-lt"/>
              </a:rPr>
              <a:t>Website: Website là một trang thông tin với mục đích là để giới thiệu, cập nhật những thông tin về các doanh nghiệp, sản phẩm, hoạt động cũng như tin tức, chia sẻ bí quyết,… để phát triển thương hiệu.</a:t>
            </a:r>
            <a:endParaRPr lang="vi-VN" sz="2800" b="0" i="0">
              <a:solidFill>
                <a:srgbClr val="333333"/>
              </a:solidFill>
              <a:effectLst/>
              <a:latin typeface="+mj-lt"/>
            </a:endParaRPr>
          </a:p>
        </p:txBody>
      </p:sp>
    </p:spTree>
    <p:extLst>
      <p:ext uri="{BB962C8B-B14F-4D97-AF65-F5344CB8AC3E}">
        <p14:creationId xmlns:p14="http://schemas.microsoft.com/office/powerpoint/2010/main" val="1213756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sp>
        <p:nvSpPr>
          <p:cNvPr id="7" name="Rectangle 6"/>
          <p:cNvSpPr/>
          <p:nvPr/>
        </p:nvSpPr>
        <p:spPr>
          <a:xfrm>
            <a:off x="1296537" y="1747486"/>
            <a:ext cx="9612468" cy="4176528"/>
          </a:xfrm>
          <a:prstGeom prst="rect">
            <a:avLst/>
          </a:prstGeom>
        </p:spPr>
        <p:txBody>
          <a:bodyPr wrap="square">
            <a:spAutoFit/>
          </a:bodyPr>
          <a:lstStyle/>
          <a:p>
            <a:pPr algn="just">
              <a:lnSpc>
                <a:spcPct val="115000"/>
              </a:lnSpc>
              <a:spcBef>
                <a:spcPts val="600"/>
              </a:spcBef>
              <a:spcAft>
                <a:spcPts val="600"/>
              </a:spcAft>
            </a:pPr>
            <a:r>
              <a:rPr lang="en-US" sz="2800" b="1" i="1" dirty="0" err="1">
                <a:solidFill>
                  <a:srgbClr val="C00000"/>
                </a:solidFill>
                <a:latin typeface="Times New Roman" panose="02020603050405020304" pitchFamily="18" charset="0"/>
                <a:ea typeface="Times New Roman" panose="02020603050405020304" pitchFamily="18" charset="0"/>
              </a:rPr>
              <a:t>Câu</a:t>
            </a:r>
            <a:r>
              <a:rPr lang="en-US" sz="2800" b="1" i="1" dirty="0">
                <a:solidFill>
                  <a:srgbClr val="C00000"/>
                </a:solidFill>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web.</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3)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10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4)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bè</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a:t>
            </a:r>
          </a:p>
        </p:txBody>
      </p:sp>
      <p:sp>
        <p:nvSpPr>
          <p:cNvPr id="2" name="Right Arrow 1">
            <a:hlinkClick r:id="rId3" action="ppaction://hlinkpres?slideindex=1&amp;slidetitle="/>
          </p:cNvPr>
          <p:cNvSpPr/>
          <p:nvPr/>
        </p:nvSpPr>
        <p:spPr>
          <a:xfrm>
            <a:off x="4541520" y="5212080"/>
            <a:ext cx="6207760" cy="145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THỰC HÀNH SỬ DỤNG MẠNG XÃ HỘI</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589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14400" y="1701209"/>
            <a:ext cx="9994605" cy="4146322"/>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Ở lớp 6 em đã biết sử dụng cách thức nào để trao đổi thông tin với bạn bè?</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có biết cách trao đổi thông tin nào trên Internet đang được sử dụng nhiều nhất không? Tại sao?</a:t>
            </a:r>
          </a:p>
        </p:txBody>
      </p:sp>
      <p:sp>
        <p:nvSpPr>
          <p:cNvPr id="2" name="Rectangle 1"/>
          <p:cNvSpPr/>
          <p:nvPr/>
        </p:nvSpPr>
        <p:spPr>
          <a:xfrm>
            <a:off x="4327450" y="637955"/>
            <a:ext cx="3168503" cy="613245"/>
          </a:xfrm>
          <a:prstGeom prst="rect">
            <a:avLst/>
          </a:prstGeom>
        </p:spPr>
        <p:txBody>
          <a:bodyPr wrap="square">
            <a:spAutoFit/>
          </a:bodyPr>
          <a:lstStyle/>
          <a:p>
            <a:pPr algn="just">
              <a:lnSpc>
                <a:spcPct val="115000"/>
              </a:lnSpc>
              <a:spcBef>
                <a:spcPts val="600"/>
              </a:spcBef>
              <a:spcAft>
                <a:spcPts val="600"/>
              </a:spcAft>
            </a:pPr>
            <a:r>
              <a:rPr lang="en-US" sz="3200" b="1" smtClean="0">
                <a:solidFill>
                  <a:srgbClr val="3333CC"/>
                </a:solidFill>
                <a:latin typeface="Times New Roman" panose="02020603050405020304" pitchFamily="18" charset="0"/>
                <a:ea typeface="Times New Roman" panose="02020603050405020304" pitchFamily="18" charset="0"/>
              </a:rPr>
              <a:t>HOẠT ĐỘNG 1</a:t>
            </a:r>
            <a:endParaRPr lang="en-US" sz="3200">
              <a:solidFill>
                <a:srgbClr val="3333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1572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6" y="351196"/>
            <a:ext cx="3643985" cy="703225"/>
          </a:xfrm>
          <a:prstGeom prst="rect">
            <a:avLst/>
          </a:prstGeom>
        </p:spPr>
      </p:pic>
      <p:grpSp>
        <p:nvGrpSpPr>
          <p:cNvPr id="6" name="Group 5"/>
          <p:cNvGrpSpPr/>
          <p:nvPr/>
        </p:nvGrpSpPr>
        <p:grpSpPr>
          <a:xfrm>
            <a:off x="1102357" y="1243575"/>
            <a:ext cx="6022629" cy="584775"/>
            <a:chOff x="676256" y="1374888"/>
            <a:chExt cx="6022629" cy="584775"/>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21717" y="1374888"/>
              <a:ext cx="5577168" cy="584775"/>
            </a:xfrm>
            <a:prstGeom prst="rect">
              <a:avLst/>
            </a:prstGeom>
            <a:noFill/>
          </p:spPr>
          <p:txBody>
            <a:bodyPr wrap="none" rtlCol="0">
              <a:spAutoFit/>
            </a:bodyPr>
            <a:lstStyle/>
            <a:p>
              <a:r>
                <a:rPr lang="en-US" sz="3200" b="1" smtClean="0">
                  <a:solidFill>
                    <a:srgbClr val="3333CC"/>
                  </a:solidFill>
                  <a:latin typeface="Times New Roman" panose="02020603050405020304" pitchFamily="18" charset="0"/>
                  <a:cs typeface="Times New Roman" panose="02020603050405020304" pitchFamily="18" charset="0"/>
                </a:rPr>
                <a:t>KHÁM </a:t>
              </a:r>
              <a:r>
                <a:rPr lang="en-US" sz="3200" b="1">
                  <a:solidFill>
                    <a:srgbClr val="3333CC"/>
                  </a:solidFill>
                  <a:latin typeface="Times New Roman" panose="02020603050405020304" pitchFamily="18" charset="0"/>
                  <a:cs typeface="Times New Roman" panose="02020603050405020304" pitchFamily="18" charset="0"/>
                </a:rPr>
                <a:t>PHÁ MẠNG XÃ HỘI </a:t>
              </a:r>
              <a:endParaRPr lang="en-US" sz="320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317320" y="2152075"/>
            <a:ext cx="9464094" cy="3373231"/>
          </a:xfrm>
          <a:prstGeom prst="rect">
            <a:avLst/>
          </a:prstGeom>
        </p:spPr>
        <p:txBody>
          <a:bodyPr wrap="square">
            <a:spAutoFit/>
          </a:bodyPr>
          <a:lstStyle/>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phổ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nay. </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nay:.</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Facebook</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bè</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video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772050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2352" y="1190341"/>
            <a:ext cx="7620000" cy="4286250"/>
          </a:xfrm>
          <a:prstGeom prst="rect">
            <a:avLst/>
          </a:prstGeom>
        </p:spPr>
      </p:pic>
    </p:spTree>
    <p:extLst>
      <p:ext uri="{BB962C8B-B14F-4D97-AF65-F5344CB8AC3E}">
        <p14:creationId xmlns:p14="http://schemas.microsoft.com/office/powerpoint/2010/main" val="2842643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85" y="821250"/>
            <a:ext cx="9240364" cy="954107"/>
          </a:xfrm>
          <a:prstGeom prst="rect">
            <a:avLst/>
          </a:prstGeom>
        </p:spPr>
        <p:txBody>
          <a:bodyPr wrap="square">
            <a:spAutoFit/>
          </a:bodyPr>
          <a:lstStyle/>
          <a:p>
            <a:pPr algn="just">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Instagram</a:t>
            </a:r>
            <a:r>
              <a:rPr lang="en-US"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cho</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di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98794" y="2171070"/>
            <a:ext cx="4222418" cy="3912774"/>
          </a:xfrm>
          <a:prstGeom prst="rect">
            <a:avLst/>
          </a:prstGeom>
        </p:spPr>
      </p:pic>
    </p:spTree>
    <p:extLst>
      <p:ext uri="{BB962C8B-B14F-4D97-AF65-F5344CB8AC3E}">
        <p14:creationId xmlns:p14="http://schemas.microsoft.com/office/powerpoint/2010/main" val="3838639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720" y="684773"/>
            <a:ext cx="9240364" cy="1384995"/>
          </a:xfrm>
          <a:prstGeom prst="rect">
            <a:avLst/>
          </a:prstGeom>
        </p:spPr>
        <p:txBody>
          <a:bodyPr wrap="square">
            <a:spAutoFit/>
          </a:bodyPr>
          <a:lstStyle/>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Linkedln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nghiệp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2191902" y="2239086"/>
            <a:ext cx="7620000" cy="3771900"/>
          </a:xfrm>
          <a:prstGeom prst="rect">
            <a:avLst/>
          </a:prstGeom>
        </p:spPr>
      </p:pic>
    </p:spTree>
    <p:extLst>
      <p:ext uri="{BB962C8B-B14F-4D97-AF65-F5344CB8AC3E}">
        <p14:creationId xmlns:p14="http://schemas.microsoft.com/office/powerpoint/2010/main" val="3902726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250" y="800449"/>
            <a:ext cx="9410485" cy="1815882"/>
          </a:xfrm>
          <a:prstGeom prst="rect">
            <a:avLst/>
          </a:prstGeom>
        </p:spPr>
        <p:txBody>
          <a:bodyPr wrap="square">
            <a:spAutoFit/>
          </a:bodyPr>
          <a:lstStyle/>
          <a:p>
            <a:pPr algn="just">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Twitter</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mẩu</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200 </a:t>
            </a:r>
            <a:r>
              <a:rPr lang="en-US" sz="2800" dirty="0" err="1">
                <a:latin typeface="Times New Roman" panose="02020603050405020304" pitchFamily="18" charset="0"/>
                <a:ea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Internet,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nơi</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tức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giới</a:t>
            </a:r>
            <a:endParaRPr lang="en-US" sz="28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11689" y="2718298"/>
            <a:ext cx="5418162" cy="3597660"/>
          </a:xfrm>
          <a:prstGeom prst="rect">
            <a:avLst/>
          </a:prstGeom>
        </p:spPr>
      </p:pic>
    </p:spTree>
    <p:extLst>
      <p:ext uri="{BB962C8B-B14F-4D97-AF65-F5344CB8AC3E}">
        <p14:creationId xmlns:p14="http://schemas.microsoft.com/office/powerpoint/2010/main" val="3433316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068" y="745857"/>
            <a:ext cx="9410485" cy="954107"/>
          </a:xfrm>
          <a:prstGeom prst="rect">
            <a:avLst/>
          </a:prstGeom>
        </p:spPr>
        <p:txBody>
          <a:bodyPr wrap="square">
            <a:spAutoFit/>
          </a:bodyPr>
          <a:lstStyle/>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Youtube</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website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video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khác</a:t>
            </a:r>
            <a:endParaRPr lang="en-US" sz="28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44806" y="1913672"/>
            <a:ext cx="7620000" cy="4286250"/>
          </a:xfrm>
          <a:prstGeom prst="rect">
            <a:avLst/>
          </a:prstGeom>
        </p:spPr>
      </p:pic>
    </p:spTree>
    <p:extLst>
      <p:ext uri="{BB962C8B-B14F-4D97-AF65-F5344CB8AC3E}">
        <p14:creationId xmlns:p14="http://schemas.microsoft.com/office/powerpoint/2010/main" val="330565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3309</TotalTime>
  <Words>727</Words>
  <Application>Microsoft Office PowerPoint</Application>
  <PresentationFormat>Custom</PresentationFormat>
  <Paragraphs>60</Paragraphs>
  <Slides>24</Slides>
  <Notes>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42</cp:revision>
  <dcterms:created xsi:type="dcterms:W3CDTF">2022-01-27T15:18:21Z</dcterms:created>
  <dcterms:modified xsi:type="dcterms:W3CDTF">2022-10-10T18:30:15Z</dcterms:modified>
</cp:coreProperties>
</file>