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image14.jpg" ContentType="image/png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6" r:id="rId4"/>
    <p:sldId id="287" r:id="rId5"/>
    <p:sldId id="288" r:id="rId6"/>
    <p:sldId id="289" r:id="rId7"/>
    <p:sldId id="290" r:id="rId8"/>
    <p:sldId id="291" r:id="rId9"/>
    <p:sldId id="292" r:id="rId10"/>
    <p:sldId id="297" r:id="rId11"/>
    <p:sldId id="282" r:id="rId12"/>
    <p:sldId id="283" r:id="rId13"/>
    <p:sldId id="284" r:id="rId14"/>
    <p:sldId id="26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E4DEFA"/>
    <a:srgbClr val="BCD1C3"/>
    <a:srgbClr val="EDB3B0"/>
    <a:srgbClr val="EEB0AD"/>
    <a:srgbClr val="FF7C80"/>
    <a:srgbClr val="A1C9C9"/>
    <a:srgbClr val="3D626A"/>
    <a:srgbClr val="84A98C"/>
    <a:srgbClr val="B5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73975-C102-45B0-A233-B9E7CFA761C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FA2B5-8175-43CC-90F9-C657AAAEA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2EDEA-AAE1-4BE3-A8BA-5BDCFC378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BF756-6253-4568-A90B-5F556D950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8FD4B-730E-404A-BC5D-FA79A3FA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A3743-91CC-4067-B542-11CA5554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BE8CC-CE4B-4128-BB2A-CB1C366F2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9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3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8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19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86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56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5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57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12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05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6574-0D78-406D-BACF-6598DD2CD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F276-6E92-467A-A884-7608ABA6E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ECE94-3881-48D8-9CBB-5E5898A0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8E11-B367-402B-BDAA-ADEBF3D6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80EDA-5BA9-4DBE-856F-B475E5E8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40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6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32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40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2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39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15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23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5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14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7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DFDF-7744-4FC4-9F09-73182C8D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39BB3-5733-4459-8DA8-FC20C3683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A04DA-7196-4AA8-A552-7108B898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407BE-5231-46BF-82E8-D9736B4A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23904-18A5-4ADA-971C-5E58A6B2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25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4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25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32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24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64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3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5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60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00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4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098C-C485-4814-BAD1-C8A561BB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01BF-1CF1-4B20-B42F-09E98412F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4C107-2940-458C-9110-226688C7A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44A87-7091-4537-A0DB-9CB37DEB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2B174-9411-45B5-910C-CFE1403D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D7E7C-33B0-4C4B-B7F9-887C216C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24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45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28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64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54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99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53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13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543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5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2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02460-84B6-44F9-8B53-2EEED98E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3DD03-DB57-4F67-BC96-2CF5FC3F4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D370F-78D4-475C-A224-D10D31472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51A58-E2DB-4B2C-A433-AF3A026F3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47F3A-A6DD-4832-A523-7DDF46682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39493-3FA4-4082-AB54-3B114F9C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94B1C4-DA2D-42ED-A11C-DC9F0DA6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E57B32-6E33-40B6-A729-5269C8E5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7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86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40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380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571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47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59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08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85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143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0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E375-5DBA-45AD-865E-B14E03E7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F15E9-CF0C-4406-913F-E3155B24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FDA09-0F1B-47F7-B490-EA3034F8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DA255-DE16-4534-950E-73DC6C78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8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283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562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6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569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118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232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35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718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683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1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2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448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701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624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058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435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062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29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049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536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2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176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727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992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02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46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344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766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486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A379-63FA-45CE-9250-F685616F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7BF0E-3349-4660-89E6-6FAEE099E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D10AF-7F1C-4630-8512-41759737A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F3041-F413-47EC-BD56-B19AC230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6DFD5-9E76-475E-B951-9C7315F7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3DF8D-8654-48CD-B781-4AE8BFFC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598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E0C1-69DA-4310-82BD-21718F476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872566-15CE-45AE-904D-DDF97221A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BC512-F29C-41C1-BA4A-C7BC04215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19A52-410A-4F51-9693-22675A18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6E6BD-88AB-4F2D-92DE-21A88E9DF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DF9A2-D9DD-4008-A51D-895FEEBD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99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5D13-6016-4458-941C-1C77C734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1452CA-5A2F-4128-B4BD-1CBCB90B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7EBB5-4700-4EFC-BB1E-3FC06BBC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C7D0F-5DC0-4827-9BE4-B16237F1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59F27-D6FA-4931-83A2-6F5FFC5A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A6937-4E9E-4666-B976-7B1FE390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64E6-F8CD-45E1-96A5-3666A5E9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CB11B-A8B1-42B0-AF1E-8F2BB20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057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A7E08-7F59-4C86-AD8C-D44104FB3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C5E82-9361-414F-81AA-C44565B74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4EA0C-9899-4B8F-9DFB-29AEC5A2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C4E44-A884-4092-80EE-FED7DA81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4D503-B067-489B-9676-C87BECA5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17473-CC47-42B7-9BC3-E7E75B602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D05FA-F286-490C-A4CA-FFBC18E01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FD0CF-9336-4FFC-A92C-C12EBA6C7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947E-F451-4202-AEE0-1D6B36F5FB3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45D13-1BD0-4B8C-B3FF-94E335B63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78F59-FB34-44FE-A7FC-66622D9AE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D612C-5AE2-4E39-A91B-DA9D9657D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9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38" r:id="rId8"/>
    <p:sldLayoutId id="2147483737" r:id="rId9"/>
    <p:sldLayoutId id="2147483736" r:id="rId10"/>
    <p:sldLayoutId id="2147483735" r:id="rId11"/>
    <p:sldLayoutId id="2147483734" r:id="rId12"/>
    <p:sldLayoutId id="2147483733" r:id="rId13"/>
    <p:sldLayoutId id="2147483732" r:id="rId14"/>
    <p:sldLayoutId id="2147483731" r:id="rId15"/>
    <p:sldLayoutId id="2147483730" r:id="rId16"/>
    <p:sldLayoutId id="2147483729" r:id="rId17"/>
    <p:sldLayoutId id="2147483728" r:id="rId18"/>
    <p:sldLayoutId id="2147483727" r:id="rId19"/>
    <p:sldLayoutId id="2147483726" r:id="rId20"/>
    <p:sldLayoutId id="2147483725" r:id="rId21"/>
    <p:sldLayoutId id="2147483724" r:id="rId22"/>
    <p:sldLayoutId id="2147483723" r:id="rId23"/>
    <p:sldLayoutId id="2147483722" r:id="rId24"/>
    <p:sldLayoutId id="2147483721" r:id="rId25"/>
    <p:sldLayoutId id="2147483720" r:id="rId26"/>
    <p:sldLayoutId id="2147483719" r:id="rId27"/>
    <p:sldLayoutId id="2147483718" r:id="rId28"/>
    <p:sldLayoutId id="2147483717" r:id="rId29"/>
    <p:sldLayoutId id="2147483716" r:id="rId30"/>
    <p:sldLayoutId id="2147483715" r:id="rId31"/>
    <p:sldLayoutId id="2147483714" r:id="rId32"/>
    <p:sldLayoutId id="2147483713" r:id="rId33"/>
    <p:sldLayoutId id="2147483712" r:id="rId34"/>
    <p:sldLayoutId id="2147483711" r:id="rId35"/>
    <p:sldLayoutId id="2147483710" r:id="rId36"/>
    <p:sldLayoutId id="2147483709" r:id="rId37"/>
    <p:sldLayoutId id="2147483708" r:id="rId38"/>
    <p:sldLayoutId id="2147483707" r:id="rId39"/>
    <p:sldLayoutId id="2147483706" r:id="rId40"/>
    <p:sldLayoutId id="2147483705" r:id="rId41"/>
    <p:sldLayoutId id="2147483704" r:id="rId42"/>
    <p:sldLayoutId id="2147483703" r:id="rId43"/>
    <p:sldLayoutId id="2147483702" r:id="rId44"/>
    <p:sldLayoutId id="2147483701" r:id="rId45"/>
    <p:sldLayoutId id="2147483700" r:id="rId46"/>
    <p:sldLayoutId id="2147483699" r:id="rId47"/>
    <p:sldLayoutId id="2147483698" r:id="rId48"/>
    <p:sldLayoutId id="2147483697" r:id="rId49"/>
    <p:sldLayoutId id="2147483696" r:id="rId50"/>
    <p:sldLayoutId id="2147483695" r:id="rId51"/>
    <p:sldLayoutId id="2147483694" r:id="rId52"/>
    <p:sldLayoutId id="2147483693" r:id="rId53"/>
    <p:sldLayoutId id="2147483692" r:id="rId54"/>
    <p:sldLayoutId id="2147483691" r:id="rId55"/>
    <p:sldLayoutId id="2147483690" r:id="rId56"/>
    <p:sldLayoutId id="2147483689" r:id="rId57"/>
    <p:sldLayoutId id="2147483688" r:id="rId58"/>
    <p:sldLayoutId id="2147483687" r:id="rId59"/>
    <p:sldLayoutId id="2147483686" r:id="rId60"/>
    <p:sldLayoutId id="2147483685" r:id="rId61"/>
    <p:sldLayoutId id="2147483684" r:id="rId62"/>
    <p:sldLayoutId id="2147483683" r:id="rId63"/>
    <p:sldLayoutId id="2147483682" r:id="rId64"/>
    <p:sldLayoutId id="2147483681" r:id="rId65"/>
    <p:sldLayoutId id="2147483680" r:id="rId66"/>
    <p:sldLayoutId id="2147483679" r:id="rId67"/>
    <p:sldLayoutId id="2147483678" r:id="rId68"/>
    <p:sldLayoutId id="2147483677" r:id="rId69"/>
    <p:sldLayoutId id="2147483676" r:id="rId70"/>
    <p:sldLayoutId id="2147483675" r:id="rId71"/>
    <p:sldLayoutId id="2147483674" r:id="rId72"/>
    <p:sldLayoutId id="2147483673" r:id="rId73"/>
    <p:sldLayoutId id="2147483672" r:id="rId74"/>
    <p:sldLayoutId id="2147483671" r:id="rId75"/>
    <p:sldLayoutId id="2147483670" r:id="rId76"/>
    <p:sldLayoutId id="2147483669" r:id="rId77"/>
    <p:sldLayoutId id="2147483668" r:id="rId78"/>
    <p:sldLayoutId id="2147483667" r:id="rId79"/>
    <p:sldLayoutId id="2147483666" r:id="rId80"/>
    <p:sldLayoutId id="2147483665" r:id="rId81"/>
    <p:sldLayoutId id="2147483664" r:id="rId82"/>
    <p:sldLayoutId id="2147483663" r:id="rId83"/>
    <p:sldLayoutId id="2147483662" r:id="rId84"/>
    <p:sldLayoutId id="2147483661" r:id="rId85"/>
    <p:sldLayoutId id="2147483660" r:id="rId86"/>
    <p:sldLayoutId id="2147483656" r:id="rId87"/>
    <p:sldLayoutId id="2147483657" r:id="rId88"/>
    <p:sldLayoutId id="2147483658" r:id="rId89"/>
    <p:sldLayoutId id="2147483659" r:id="rId9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multiple_choice_without%20result_default.png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video" Target="../media/media1.mp4"/><Relationship Id="rId7" Type="http://schemas.openxmlformats.org/officeDocument/2006/relationships/image" Target="../media/image3.png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\Images\multiple_choice_without%20result_default.png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file:///C:\Program%20Files\Inknoe%20ClassPoint\Images\multiple_choice_without%20result_default.pn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file:///C:\Program%20Files\Inknoe%20ClassPoint\Images\multiple_choice_without%20result_default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file:///C:\Program%20Files\Inknoe%20ClassPoint\Images\short_answer_without%20result_default.pn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3EA7A5-C40D-4109-812D-9C935A399039}"/>
              </a:ext>
            </a:extLst>
          </p:cNvPr>
          <p:cNvSpPr/>
          <p:nvPr/>
        </p:nvSpPr>
        <p:spPr>
          <a:xfrm>
            <a:off x="565561" y="1252329"/>
            <a:ext cx="10377268" cy="2474843"/>
          </a:xfrm>
          <a:prstGeom prst="roundRect">
            <a:avLst/>
          </a:prstGeom>
          <a:solidFill>
            <a:schemeClr val="bg1">
              <a:lumMod val="8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II.  NHIỄM SẮC THỂ </a:t>
            </a:r>
          </a:p>
          <a:p>
            <a:pPr algn="ctr"/>
            <a:r>
              <a:rPr lang="en-US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(VẬT CHẤT DI TRUYỀN Ở CẤP ĐỘ TẾ BÀO)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3426" y="4674198"/>
            <a:ext cx="10465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BÀI 8 - TIẾT 6: NHIỄM SẮC THỂ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561" y="268357"/>
            <a:ext cx="25354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8484DF-981E-4C53-A793-171B61F17199}"/>
              </a:ext>
            </a:extLst>
          </p:cNvPr>
          <p:cNvSpPr/>
          <p:nvPr/>
        </p:nvSpPr>
        <p:spPr>
          <a:xfrm>
            <a:off x="286043" y="872197"/>
            <a:ext cx="11487094" cy="5373858"/>
          </a:xfrm>
          <a:prstGeom prst="roundRect">
            <a:avLst>
              <a:gd name="adj" fmla="val 17979"/>
            </a:avLst>
          </a:prstGeom>
          <a:solidFill>
            <a:srgbClr val="F5C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3600" dirty="0"/>
              <a:t>         </a:t>
            </a:r>
            <a:r>
              <a:rPr lang="en-US" sz="2600" b="1" dirty="0"/>
              <a:t>NST </a:t>
            </a:r>
            <a:r>
              <a:rPr lang="en-US" sz="2600" b="1" dirty="0" err="1"/>
              <a:t>đặc</a:t>
            </a:r>
            <a:r>
              <a:rPr lang="en-US" sz="2600" b="1" dirty="0"/>
              <a:t> </a:t>
            </a:r>
            <a:r>
              <a:rPr lang="en-US" sz="2600" b="1" dirty="0" err="1"/>
              <a:t>trưng</a:t>
            </a:r>
            <a:r>
              <a:rPr lang="en-US" sz="2600" b="1" dirty="0"/>
              <a:t> </a:t>
            </a:r>
            <a:r>
              <a:rPr lang="en-US" sz="2600" b="1" dirty="0" err="1"/>
              <a:t>bởi</a:t>
            </a:r>
            <a:r>
              <a:rPr lang="en-US" sz="2600" b="1" dirty="0"/>
              <a:t> </a:t>
            </a:r>
            <a:r>
              <a:rPr lang="en-US" sz="2600" b="1" dirty="0" err="1"/>
              <a:t>số</a:t>
            </a:r>
            <a:r>
              <a:rPr lang="en-US" sz="2600" b="1" dirty="0"/>
              <a:t> </a:t>
            </a:r>
            <a:r>
              <a:rPr lang="en-US" sz="2600" b="1" dirty="0" err="1"/>
              <a:t>lượng</a:t>
            </a:r>
            <a:r>
              <a:rPr lang="en-US" sz="2600" b="1" dirty="0"/>
              <a:t> </a:t>
            </a:r>
            <a:r>
              <a:rPr lang="en-US" sz="2600" b="1" dirty="0" err="1"/>
              <a:t>và</a:t>
            </a:r>
            <a:r>
              <a:rPr lang="en-US" sz="2600" b="1" dirty="0"/>
              <a:t> </a:t>
            </a:r>
            <a:r>
              <a:rPr lang="en-US" sz="2600" b="1" dirty="0" err="1"/>
              <a:t>hình</a:t>
            </a:r>
            <a:r>
              <a:rPr lang="en-US" sz="2600" b="1" dirty="0"/>
              <a:t> </a:t>
            </a:r>
            <a:r>
              <a:rPr lang="en-US" sz="2600" b="1" dirty="0" err="1"/>
              <a:t>dạng</a:t>
            </a:r>
            <a:endParaRPr lang="en-US" sz="2600" b="1" dirty="0"/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. </a:t>
            </a:r>
            <a:r>
              <a:rPr lang="en-US" sz="2200" b="1" dirty="0" err="1">
                <a:solidFill>
                  <a:schemeClr val="tx1"/>
                </a:solidFill>
              </a:rPr>
              <a:t>Số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lượng</a:t>
            </a:r>
            <a:endParaRPr lang="en-US" sz="2200" b="1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 err="1">
                <a:solidFill>
                  <a:schemeClr val="tx1"/>
                </a:solidFill>
              </a:rPr>
              <a:t>Trong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tế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bào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sinh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dưỡng</a:t>
            </a:r>
            <a:r>
              <a:rPr lang="en-US" sz="2200" dirty="0">
                <a:solidFill>
                  <a:schemeClr val="tx1"/>
                </a:solidFill>
              </a:rPr>
              <a:t>: NST </a:t>
            </a:r>
            <a:r>
              <a:rPr lang="en-US" sz="2200" dirty="0" err="1">
                <a:solidFill>
                  <a:schemeClr val="tx1"/>
                </a:solidFill>
              </a:rPr>
              <a:t>tồn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tại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thành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từng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cặp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tương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đồng</a:t>
            </a:r>
            <a:r>
              <a:rPr lang="en-US" sz="2200" dirty="0">
                <a:solidFill>
                  <a:schemeClr val="tx1"/>
                </a:solidFill>
              </a:rPr>
              <a:t> ( </a:t>
            </a:r>
            <a:r>
              <a:rPr lang="en-US" sz="2200" dirty="0" err="1">
                <a:solidFill>
                  <a:schemeClr val="tx1"/>
                </a:solidFill>
              </a:rPr>
              <a:t>giống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nhau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về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hình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dạng</a:t>
            </a:r>
            <a:r>
              <a:rPr lang="en-US" sz="2200" dirty="0">
                <a:solidFill>
                  <a:schemeClr val="tx1"/>
                </a:solidFill>
              </a:rPr>
              <a:t> , </a:t>
            </a:r>
            <a:r>
              <a:rPr lang="en-US" sz="2200" dirty="0" err="1">
                <a:solidFill>
                  <a:schemeClr val="tx1"/>
                </a:solidFill>
              </a:rPr>
              <a:t>kích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thước</a:t>
            </a:r>
            <a:r>
              <a:rPr lang="en-US" sz="2200" dirty="0">
                <a:solidFill>
                  <a:schemeClr val="tx1"/>
                </a:solidFill>
              </a:rPr>
              <a:t> , </a:t>
            </a:r>
            <a:r>
              <a:rPr lang="en-US" sz="2200" dirty="0" err="1">
                <a:solidFill>
                  <a:schemeClr val="tx1"/>
                </a:solidFill>
              </a:rPr>
              <a:t>mang</a:t>
            </a:r>
            <a:r>
              <a:rPr lang="en-US" sz="2200" dirty="0">
                <a:solidFill>
                  <a:schemeClr val="tx1"/>
                </a:solidFill>
              </a:rPr>
              <a:t> gen </a:t>
            </a:r>
            <a:r>
              <a:rPr lang="en-US" sz="2200" dirty="0" err="1">
                <a:solidFill>
                  <a:schemeClr val="tx1"/>
                </a:solidFill>
              </a:rPr>
              <a:t>tương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ứng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một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chiếc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có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nguồn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gốc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bố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một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chiếc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có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nguồn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góc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từ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mẹ</a:t>
            </a:r>
            <a:r>
              <a:rPr lang="en-US" sz="2200" dirty="0">
                <a:solidFill>
                  <a:schemeClr val="tx1"/>
                </a:solidFill>
              </a:rPr>
              <a:t> ) 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tạo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nên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bộ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 NST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lưỡng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bội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đặc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trưng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của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loài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kí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hiệu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: 2n.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Trong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tế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bào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giao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tử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: NST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tồn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tại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đơn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lẻ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(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một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chiếc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của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cặp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tương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đồng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) 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tạo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nên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bộ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NST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đơn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bội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,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kí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hiệu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n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Chú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ý: Ở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những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loài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phân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tính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cá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thể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đực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và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cái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khác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nhau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ở 1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cặp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NST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giới</a:t>
            </a:r>
            <a:r>
              <a:rPr 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200" dirty="0" err="1">
                <a:solidFill>
                  <a:schemeClr val="tx1"/>
                </a:solidFill>
                <a:sym typeface="Wingdings" panose="05000000000000000000" pitchFamily="2" charset="2"/>
              </a:rPr>
              <a:t>tính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chemeClr val="tx1"/>
                </a:solidFill>
              </a:rPr>
              <a:t>2. </a:t>
            </a:r>
            <a:r>
              <a:rPr lang="en-US" sz="2200" b="1" dirty="0" err="1">
                <a:solidFill>
                  <a:schemeClr val="tx1"/>
                </a:solidFill>
              </a:rPr>
              <a:t>Hình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dạng</a:t>
            </a:r>
            <a:r>
              <a:rPr lang="en-US" sz="2200" b="1" dirty="0">
                <a:solidFill>
                  <a:schemeClr val="tx1"/>
                </a:solidFill>
              </a:rPr>
              <a:t>, </a:t>
            </a:r>
            <a:r>
              <a:rPr lang="en-US" sz="2200" b="1" dirty="0" err="1">
                <a:solidFill>
                  <a:schemeClr val="tx1"/>
                </a:solidFill>
              </a:rPr>
              <a:t>kích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thước</a:t>
            </a:r>
            <a:r>
              <a:rPr lang="en-US" sz="2200" b="1" dirty="0">
                <a:solidFill>
                  <a:schemeClr val="tx1"/>
                </a:solidFill>
              </a:rPr>
              <a:t>  ( </a:t>
            </a:r>
            <a:r>
              <a:rPr lang="en-US" sz="2200" b="1" dirty="0" err="1">
                <a:solidFill>
                  <a:schemeClr val="tx1"/>
                </a:solidFill>
              </a:rPr>
              <a:t>quan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sát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rõ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nhất</a:t>
            </a:r>
            <a:r>
              <a:rPr lang="en-US" sz="2200" b="1" dirty="0">
                <a:solidFill>
                  <a:schemeClr val="tx1"/>
                </a:solidFill>
              </a:rPr>
              <a:t> ở </a:t>
            </a:r>
            <a:r>
              <a:rPr lang="en-US" sz="2200" b="1" dirty="0" err="1">
                <a:solidFill>
                  <a:schemeClr val="tx1"/>
                </a:solidFill>
              </a:rPr>
              <a:t>kì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giữa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của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phân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bào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 err="1">
                <a:solidFill>
                  <a:schemeClr val="tx1"/>
                </a:solidFill>
              </a:rPr>
              <a:t>Hình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dạng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err="1">
                <a:solidFill>
                  <a:schemeClr val="tx1"/>
                </a:solidFill>
              </a:rPr>
              <a:t>Hình</a:t>
            </a:r>
            <a:r>
              <a:rPr lang="en-US" sz="2200" dirty="0">
                <a:solidFill>
                  <a:schemeClr val="tx1"/>
                </a:solidFill>
              </a:rPr>
              <a:t> que, </a:t>
            </a:r>
            <a:r>
              <a:rPr lang="en-US" sz="2200" dirty="0" err="1">
                <a:solidFill>
                  <a:schemeClr val="tx1"/>
                </a:solidFill>
              </a:rPr>
              <a:t>hình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hạt</a:t>
            </a:r>
            <a:r>
              <a:rPr lang="en-US" sz="2200" dirty="0">
                <a:solidFill>
                  <a:schemeClr val="tx1"/>
                </a:solidFill>
              </a:rPr>
              <a:t> , </a:t>
            </a:r>
            <a:r>
              <a:rPr lang="en-US" sz="2200" dirty="0" err="1">
                <a:solidFill>
                  <a:schemeClr val="tx1"/>
                </a:solidFill>
              </a:rPr>
              <a:t>hình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chữ</a:t>
            </a:r>
            <a:r>
              <a:rPr lang="en-US" sz="2200" dirty="0">
                <a:solidFill>
                  <a:schemeClr val="tx1"/>
                </a:solidFill>
              </a:rPr>
              <a:t> V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200" dirty="0" err="1">
                <a:solidFill>
                  <a:schemeClr val="tx1"/>
                </a:solidFill>
              </a:rPr>
              <a:t>Kích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thước</a:t>
            </a:r>
            <a:r>
              <a:rPr lang="en-US" sz="2200" dirty="0">
                <a:solidFill>
                  <a:schemeClr val="tx1"/>
                </a:solidFill>
              </a:rPr>
              <a:t>:  </a:t>
            </a:r>
            <a:r>
              <a:rPr lang="en-US" sz="2200" dirty="0" err="1">
                <a:solidFill>
                  <a:schemeClr val="tx1"/>
                </a:solidFill>
              </a:rPr>
              <a:t>Dài</a:t>
            </a:r>
            <a:r>
              <a:rPr lang="en-US" sz="2200" dirty="0">
                <a:solidFill>
                  <a:schemeClr val="tx1"/>
                </a:solidFill>
              </a:rPr>
              <a:t> 0,5 -50 µm, </a:t>
            </a:r>
            <a:r>
              <a:rPr lang="en-US" sz="2200" dirty="0" err="1">
                <a:solidFill>
                  <a:schemeClr val="tx1"/>
                </a:solidFill>
              </a:rPr>
              <a:t>đường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kính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từ</a:t>
            </a:r>
            <a:r>
              <a:rPr lang="en-US" sz="2200" dirty="0">
                <a:solidFill>
                  <a:schemeClr val="tx1"/>
                </a:solidFill>
              </a:rPr>
              <a:t> 0,2 - 2 µm</a:t>
            </a:r>
          </a:p>
        </p:txBody>
      </p:sp>
      <p:pic>
        <p:nvPicPr>
          <p:cNvPr id="6" name="Graphic 5" descr="Pencil">
            <a:extLst>
              <a:ext uri="{FF2B5EF4-FFF2-40B4-BE49-F238E27FC236}">
                <a16:creationId xmlns:a16="http://schemas.microsoft.com/office/drawing/2014/main" id="{BFB1A048-CA72-45BF-B45D-F1A87A3FB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1665" y="1198032"/>
            <a:ext cx="496557" cy="4965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D5419B-8943-4B10-A427-6535624E7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7297">
            <a:off x="-455560" y="-574039"/>
            <a:ext cx="2444285" cy="2371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319CD4-9DAB-4A39-B977-EF3888818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8038">
            <a:off x="10070971" y="4585227"/>
            <a:ext cx="2760257" cy="25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CA0822-9038-4B82-9B55-448573458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3" y="3232832"/>
            <a:ext cx="2934394" cy="3827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D0984A-3437-4705-B8B5-35E9BD4B9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9367" flipV="1">
            <a:off x="11008201" y="-197113"/>
            <a:ext cx="1004144" cy="1661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B5FAE9-5320-49F0-A175-FCF2F83132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5495">
            <a:off x="10648118" y="6504"/>
            <a:ext cx="2423967" cy="12542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D536F3-9060-416C-88CA-32DC0FA1F13E}"/>
              </a:ext>
            </a:extLst>
          </p:cNvPr>
          <p:cNvSpPr txBox="1"/>
          <p:nvPr/>
        </p:nvSpPr>
        <p:spPr>
          <a:xfrm>
            <a:off x="1475509" y="1766455"/>
            <a:ext cx="107164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8.5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 SGK .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US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9C3FFB2-2263-4EC5-9D8F-95661197F7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1670" flipH="1" flipV="1">
            <a:off x="4935298" y="3248284"/>
            <a:ext cx="4206470" cy="315667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CBA5C09-5DCF-47A3-89DA-613352E11316}"/>
              </a:ext>
            </a:extLst>
          </p:cNvPr>
          <p:cNvCxnSpPr>
            <a:cxnSpLocks/>
          </p:cNvCxnSpPr>
          <p:nvPr/>
        </p:nvCxnSpPr>
        <p:spPr>
          <a:xfrm flipH="1">
            <a:off x="8794365" y="3991943"/>
            <a:ext cx="1156191" cy="227333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ket 7">
            <a:extLst>
              <a:ext uri="{FF2B5EF4-FFF2-40B4-BE49-F238E27FC236}">
                <a16:creationId xmlns:a16="http://schemas.microsoft.com/office/drawing/2014/main" id="{A45C8181-7934-460E-BDB5-AF12F0F3FBFE}"/>
              </a:ext>
            </a:extLst>
          </p:cNvPr>
          <p:cNvSpPr/>
          <p:nvPr/>
        </p:nvSpPr>
        <p:spPr>
          <a:xfrm rot="21115545">
            <a:off x="8128187" y="2932504"/>
            <a:ext cx="675249" cy="2764908"/>
          </a:xfrm>
          <a:prstGeom prst="rightBracket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C99327-5E73-43E1-BAEE-D8CB6675B230}"/>
              </a:ext>
            </a:extLst>
          </p:cNvPr>
          <p:cNvCxnSpPr>
            <a:cxnSpLocks/>
          </p:cNvCxnSpPr>
          <p:nvPr/>
        </p:nvCxnSpPr>
        <p:spPr>
          <a:xfrm flipV="1">
            <a:off x="5753686" y="3991943"/>
            <a:ext cx="1650176" cy="32301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44E7A7-DC3C-4248-AFB4-1321E89EDAAD}"/>
              </a:ext>
            </a:extLst>
          </p:cNvPr>
          <p:cNvCxnSpPr>
            <a:cxnSpLocks/>
          </p:cNvCxnSpPr>
          <p:nvPr/>
        </p:nvCxnSpPr>
        <p:spPr>
          <a:xfrm flipV="1">
            <a:off x="5388357" y="3127952"/>
            <a:ext cx="1650176" cy="32301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2469A1-BA0A-4C78-9AAB-A2D416DF9FBF}"/>
              </a:ext>
            </a:extLst>
          </p:cNvPr>
          <p:cNvCxnSpPr>
            <a:cxnSpLocks/>
          </p:cNvCxnSpPr>
          <p:nvPr/>
        </p:nvCxnSpPr>
        <p:spPr>
          <a:xfrm flipV="1">
            <a:off x="5495778" y="5914528"/>
            <a:ext cx="1650176" cy="32301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3C4E45-2C14-416A-A7CB-A3AE71641E2A}"/>
              </a:ext>
            </a:extLst>
          </p:cNvPr>
          <p:cNvSpPr txBox="1"/>
          <p:nvPr/>
        </p:nvSpPr>
        <p:spPr>
          <a:xfrm>
            <a:off x="9950557" y="3640250"/>
            <a:ext cx="7368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DC02B6-F2AD-4B92-AA41-AFD773D7DBF4}"/>
              </a:ext>
            </a:extLst>
          </p:cNvPr>
          <p:cNvSpPr txBox="1"/>
          <p:nvPr/>
        </p:nvSpPr>
        <p:spPr>
          <a:xfrm>
            <a:off x="5342376" y="4042581"/>
            <a:ext cx="7368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DAB247-C1C0-4703-88BE-8F346874F858}"/>
              </a:ext>
            </a:extLst>
          </p:cNvPr>
          <p:cNvSpPr txBox="1"/>
          <p:nvPr/>
        </p:nvSpPr>
        <p:spPr>
          <a:xfrm>
            <a:off x="5057675" y="5975067"/>
            <a:ext cx="7368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557931-A11A-406B-8F88-FFEA43BDAFD8}"/>
              </a:ext>
            </a:extLst>
          </p:cNvPr>
          <p:cNvSpPr txBox="1"/>
          <p:nvPr/>
        </p:nvSpPr>
        <p:spPr>
          <a:xfrm>
            <a:off x="4975219" y="3191802"/>
            <a:ext cx="7368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796B9E-0D6C-447C-A5CB-29B9E72FAD11}"/>
              </a:ext>
            </a:extLst>
          </p:cNvPr>
          <p:cNvSpPr txBox="1"/>
          <p:nvPr/>
        </p:nvSpPr>
        <p:spPr>
          <a:xfrm>
            <a:off x="10033312" y="3519361"/>
            <a:ext cx="20365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Nhiễm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Crômatít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85B50F-AC18-47A1-B1C7-259FADBEB117}"/>
              </a:ext>
            </a:extLst>
          </p:cNvPr>
          <p:cNvSpPr txBox="1"/>
          <p:nvPr/>
        </p:nvSpPr>
        <p:spPr>
          <a:xfrm>
            <a:off x="4103509" y="3989084"/>
            <a:ext cx="165017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18A014-4DAA-4B37-B397-A587FF68FC83}"/>
              </a:ext>
            </a:extLst>
          </p:cNvPr>
          <p:cNvSpPr txBox="1"/>
          <p:nvPr/>
        </p:nvSpPr>
        <p:spPr>
          <a:xfrm>
            <a:off x="3927930" y="5975067"/>
            <a:ext cx="142751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mút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8D0A87-CB2A-4626-81F0-D7C52A21F420}"/>
              </a:ext>
            </a:extLst>
          </p:cNvPr>
          <p:cNvSpPr txBox="1"/>
          <p:nvPr/>
        </p:nvSpPr>
        <p:spPr>
          <a:xfrm>
            <a:off x="3934918" y="3253358"/>
            <a:ext cx="142751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mút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E62FB11-5A08-4299-805C-000247D3EBE5}"/>
              </a:ext>
            </a:extLst>
          </p:cNvPr>
          <p:cNvSpPr/>
          <p:nvPr/>
        </p:nvSpPr>
        <p:spPr>
          <a:xfrm>
            <a:off x="1019060" y="364634"/>
            <a:ext cx="9833316" cy="929594"/>
          </a:xfrm>
          <a:prstGeom prst="roundRect">
            <a:avLst>
              <a:gd name="adj" fmla="val 30286"/>
            </a:avLst>
          </a:prstGeom>
          <a:solidFill>
            <a:srgbClr val="A1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600" dirty="0"/>
              <a:t>    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 TRÚC CỦA NHIỄM SẮC THỂ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0088D6-B208-4A12-9525-7EC650B42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23" y="2364680"/>
            <a:ext cx="4016674" cy="4320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CA0822-9038-4B82-9B55-448573458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3" y="4572000"/>
            <a:ext cx="1907698" cy="2488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D0984A-3437-4705-B8B5-35E9BD4B9C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9367" flipV="1">
            <a:off x="11008201" y="-197113"/>
            <a:ext cx="1004144" cy="1661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B5FAE9-5320-49F0-A175-FCF2F83132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5495">
            <a:off x="10648118" y="6504"/>
            <a:ext cx="2423967" cy="12542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D536F3-9060-416C-88CA-32DC0FA1F13E}"/>
              </a:ext>
            </a:extLst>
          </p:cNvPr>
          <p:cNvSpPr txBox="1"/>
          <p:nvPr/>
        </p:nvSpPr>
        <p:spPr>
          <a:xfrm>
            <a:off x="1475509" y="1727605"/>
            <a:ext cx="107164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Quan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 SGK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Crômatít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6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  <a:p>
            <a:endParaRPr lang="en-US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btnInknoeActivity">
            <a:extLst>
              <a:ext uri="{FF2B5EF4-FFF2-40B4-BE49-F238E27FC236}">
                <a16:creationId xmlns:a16="http://schemas.microsoft.com/office/drawing/2014/main" id="{0D0265E5-5410-4FFD-BDCB-5AE0CF7594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76" y="6386277"/>
            <a:ext cx="1708269" cy="4398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2102393-4177-4713-B816-FDE762B96288}"/>
              </a:ext>
            </a:extLst>
          </p:cNvPr>
          <p:cNvSpPr txBox="1"/>
          <p:nvPr/>
        </p:nvSpPr>
        <p:spPr>
          <a:xfrm>
            <a:off x="2110401" y="2705062"/>
            <a:ext cx="5862222" cy="4262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UcPeriod"/>
            </a:pP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ADN</a:t>
            </a:r>
          </a:p>
          <a:p>
            <a:pPr marL="342900" indent="-342900">
              <a:lnSpc>
                <a:spcPct val="200000"/>
              </a:lnSpc>
              <a:buAutoNum type="alphaUcPeriod"/>
            </a:pP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</a:t>
            </a:r>
          </a:p>
          <a:p>
            <a:pPr marL="342900" indent="-342900">
              <a:lnSpc>
                <a:spcPct val="200000"/>
              </a:lnSpc>
              <a:buAutoNum type="alphaUcPeriod"/>
            </a:pP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prôtêin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Histôn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200000"/>
              </a:lnSpc>
              <a:buAutoNum type="alphaUcPeriod"/>
            </a:pP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prôtêin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Histon</a:t>
            </a:r>
          </a:p>
          <a:p>
            <a:pPr marL="342900" indent="-342900">
              <a:lnSpc>
                <a:spcPct val="200000"/>
              </a:lnSpc>
              <a:buAutoNum type="alphaUcPeriod"/>
            </a:pP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ARN</a:t>
            </a:r>
          </a:p>
          <a:p>
            <a:pPr marL="342900" indent="-342900">
              <a:lnSpc>
                <a:spcPct val="200000"/>
              </a:lnSpc>
              <a:buAutoNum type="alphaUcPeriod"/>
            </a:pPr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5A45BC1-D9D4-4E45-A045-E665CDD84BE5}"/>
              </a:ext>
            </a:extLst>
          </p:cNvPr>
          <p:cNvSpPr/>
          <p:nvPr/>
        </p:nvSpPr>
        <p:spPr>
          <a:xfrm>
            <a:off x="1019060" y="364634"/>
            <a:ext cx="8729852" cy="929594"/>
          </a:xfrm>
          <a:prstGeom prst="roundRect">
            <a:avLst>
              <a:gd name="adj" fmla="val 30286"/>
            </a:avLst>
          </a:prstGeom>
          <a:solidFill>
            <a:srgbClr val="A1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600" dirty="0"/>
              <a:t>     </a:t>
            </a:r>
            <a:r>
              <a:rPr 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 TRÚC CỦA NHIỄM SẮC THỂ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C77D44-1E2F-420C-B35E-8AD3C5A9E54B}"/>
              </a:ext>
            </a:extLst>
          </p:cNvPr>
          <p:cNvSpPr/>
          <p:nvPr/>
        </p:nvSpPr>
        <p:spPr>
          <a:xfrm>
            <a:off x="2110401" y="2949453"/>
            <a:ext cx="456449" cy="411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92AA8B-35A5-4C2B-B57D-C765C2267F7A}"/>
              </a:ext>
            </a:extLst>
          </p:cNvPr>
          <p:cNvSpPr/>
          <p:nvPr/>
        </p:nvSpPr>
        <p:spPr>
          <a:xfrm>
            <a:off x="2053638" y="5197939"/>
            <a:ext cx="456449" cy="411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0088D6-B208-4A12-9525-7EC650B427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358" y="4979353"/>
            <a:ext cx="1581733" cy="1701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B5FAE9-5320-49F0-A175-FCF2F8313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5495">
            <a:off x="9239461" y="-12220"/>
            <a:ext cx="4710179" cy="243724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BA5BFF-D18D-449E-BD8E-E2C0CB25E2AF}"/>
              </a:ext>
            </a:extLst>
          </p:cNvPr>
          <p:cNvSpPr/>
          <p:nvPr/>
        </p:nvSpPr>
        <p:spPr>
          <a:xfrm>
            <a:off x="1019060" y="364634"/>
            <a:ext cx="9357392" cy="929594"/>
          </a:xfrm>
          <a:prstGeom prst="roundRect">
            <a:avLst>
              <a:gd name="adj" fmla="val 3028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600" dirty="0"/>
              <a:t>     </a:t>
            </a:r>
            <a:r>
              <a:rPr lang="en-US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 TRÚC CỦA NHIỄM SẮC THỂ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D536F3-9060-416C-88CA-32DC0FA1F13E}"/>
              </a:ext>
            </a:extLst>
          </p:cNvPr>
          <p:cNvSpPr txBox="1"/>
          <p:nvPr/>
        </p:nvSpPr>
        <p:spPr>
          <a:xfrm>
            <a:off x="2349305" y="2217401"/>
            <a:ext cx="63080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>
              <a:solidFill>
                <a:srgbClr val="006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F23539-6F8A-4A7B-818B-30B26BACF3F6}"/>
              </a:ext>
            </a:extLst>
          </p:cNvPr>
          <p:cNvSpPr/>
          <p:nvPr/>
        </p:nvSpPr>
        <p:spPr>
          <a:xfrm>
            <a:off x="1755058" y="1496819"/>
            <a:ext cx="8423095" cy="4452374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rõ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kì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bào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: 2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nhiễm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sắc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đính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Crômatít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siêu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hiển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vi: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crômatít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ADN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prôtêin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Histôn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A0822-9038-4B82-9B55-448573458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9" y="3552548"/>
            <a:ext cx="2646292" cy="3451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D0984A-3437-4705-B8B5-35E9BD4B9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9367" flipV="1">
            <a:off x="10074013" y="-446700"/>
            <a:ext cx="1797413" cy="2974070"/>
          </a:xfrm>
          <a:prstGeom prst="rect">
            <a:avLst/>
          </a:prstGeom>
        </p:spPr>
      </p:pic>
      <p:pic>
        <p:nvPicPr>
          <p:cNvPr id="11" name="Graphic 10" descr="Pencil">
            <a:extLst>
              <a:ext uri="{FF2B5EF4-FFF2-40B4-BE49-F238E27FC236}">
                <a16:creationId xmlns:a16="http://schemas.microsoft.com/office/drawing/2014/main" id="{4D26DA6E-3D6D-464C-A0DC-0ECB2DB7D4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82308" y="1763458"/>
            <a:ext cx="496557" cy="49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73E182-21C2-47A6-A22B-FA7A83281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91640">
            <a:off x="-389606" y="-535169"/>
            <a:ext cx="3276312" cy="3024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A76C0-8192-45A7-9209-49F10D241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1132">
            <a:off x="9201526" y="4275631"/>
            <a:ext cx="3229350" cy="27518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4B8DCD-2900-4182-BEF3-17946CCB8E4C}"/>
              </a:ext>
            </a:extLst>
          </p:cNvPr>
          <p:cNvSpPr/>
          <p:nvPr/>
        </p:nvSpPr>
        <p:spPr>
          <a:xfrm>
            <a:off x="3279428" y="319997"/>
            <a:ext cx="7735575" cy="1257792"/>
          </a:xfrm>
          <a:prstGeom prst="roundRect">
            <a:avLst>
              <a:gd name="adj" fmla="val 32894"/>
            </a:avLst>
          </a:prstGeom>
          <a:solidFill>
            <a:srgbClr val="E4D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600" dirty="0"/>
              <a:t>  </a:t>
            </a:r>
            <a:r>
              <a:rPr lang="en-US" sz="3600" b="1" dirty="0">
                <a:solidFill>
                  <a:schemeClr val="tx1"/>
                </a:solidFill>
              </a:rPr>
              <a:t>III. CHỨC NĂNG CỦA NHIỄM SẮC THỂ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5E9E11-CF4A-4D22-914C-30418BFA2874}"/>
              </a:ext>
            </a:extLst>
          </p:cNvPr>
          <p:cNvSpPr txBox="1"/>
          <p:nvPr/>
        </p:nvSpPr>
        <p:spPr>
          <a:xfrm>
            <a:off x="4151514" y="2844225"/>
            <a:ext cx="407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F4222D-6766-4438-86EE-A400261F535D}"/>
              </a:ext>
            </a:extLst>
          </p:cNvPr>
          <p:cNvSpPr/>
          <p:nvPr/>
        </p:nvSpPr>
        <p:spPr>
          <a:xfrm>
            <a:off x="784317" y="2326244"/>
            <a:ext cx="8657213" cy="3777525"/>
          </a:xfrm>
          <a:prstGeom prst="roundRect">
            <a:avLst>
              <a:gd name="adj" fmla="val 32894"/>
            </a:avLst>
          </a:prstGeom>
          <a:solidFill>
            <a:schemeClr val="bg1"/>
          </a:solidFill>
          <a:ln w="152400" cmpd="sng">
            <a:solidFill>
              <a:srgbClr val="E4DEF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600" dirty="0"/>
              <a:t>  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NST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ADN,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nhờ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ADN </a:t>
            </a:r>
            <a:r>
              <a:rPr lang="en-US" sz="2400" b="1" dirty="0" err="1" smtClean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400" b="1" dirty="0" smtClean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smtClean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2400" b="1" dirty="0" smtClean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400" b="1" dirty="0" smtClean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NST,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nhờ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0878D667-1264-429D-A7A8-BFDEC65F8E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0271" y="3208367"/>
            <a:ext cx="496557" cy="49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925DD4EE-8A78-4441-869C-3AD0356E9B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31" y="5414303"/>
            <a:ext cx="2219546" cy="571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693808-7732-4001-A9CD-5DB15B012966}"/>
              </a:ext>
            </a:extLst>
          </p:cNvPr>
          <p:cNvSpPr/>
          <p:nvPr/>
        </p:nvSpPr>
        <p:spPr>
          <a:xfrm>
            <a:off x="1547446" y="872197"/>
            <a:ext cx="9833317" cy="4431323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600" dirty="0"/>
              <a:t>      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NST 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di </a:t>
            </a:r>
            <a:r>
              <a:rPr lang="en-US" sz="2400" dirty="0" err="1"/>
              <a:t>truyền</a:t>
            </a:r>
            <a:r>
              <a:rPr lang="en-US" sz="2400" dirty="0"/>
              <a:t> ở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dirty="0" err="1"/>
              <a:t>Nằm</a:t>
            </a:r>
            <a:r>
              <a:rPr lang="en-US" sz="2400" dirty="0"/>
              <a:t> ở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dirty="0" err="1"/>
              <a:t>Bắt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thuốc</a:t>
            </a:r>
            <a:r>
              <a:rPr lang="en-US" sz="2400" dirty="0"/>
              <a:t> </a:t>
            </a:r>
            <a:r>
              <a:rPr lang="en-US" sz="2400" dirty="0" err="1"/>
              <a:t>nhuộm</a:t>
            </a:r>
            <a:r>
              <a:rPr lang="en-US" sz="2400" dirty="0"/>
              <a:t> </a:t>
            </a:r>
            <a:r>
              <a:rPr lang="en-US" sz="2400" dirty="0" err="1"/>
              <a:t>kiềm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bắt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thuốc</a:t>
            </a:r>
            <a:r>
              <a:rPr lang="en-US" sz="2400" dirty="0"/>
              <a:t> </a:t>
            </a:r>
            <a:r>
              <a:rPr lang="en-US" sz="2400" dirty="0" err="1"/>
              <a:t>nhuộm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F9AF96-3C4C-479F-8DF8-1236F4A829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9" b="65587"/>
          <a:stretch/>
        </p:blipFill>
        <p:spPr>
          <a:xfrm rot="16200000">
            <a:off x="10322805" y="217378"/>
            <a:ext cx="2086572" cy="1651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456191-4C21-4EE4-9C16-817C0CD1C1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b="65587"/>
          <a:stretch/>
        </p:blipFill>
        <p:spPr>
          <a:xfrm rot="5400000">
            <a:off x="-217377" y="188804"/>
            <a:ext cx="2086573" cy="1651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0855FE-47F3-4CA5-A8BC-85BE1DDF54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3" r="56283"/>
          <a:stretch/>
        </p:blipFill>
        <p:spPr>
          <a:xfrm rot="5400000">
            <a:off x="9863680" y="4514384"/>
            <a:ext cx="2060925" cy="25957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535C75-8CCF-4795-980E-94448D26CA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3" t="45923"/>
          <a:stretch/>
        </p:blipFill>
        <p:spPr>
          <a:xfrm rot="16200000">
            <a:off x="267395" y="4529679"/>
            <a:ext cx="2060926" cy="2595716"/>
          </a:xfrm>
          <a:prstGeom prst="rect">
            <a:avLst/>
          </a:prstGeom>
        </p:spPr>
      </p:pic>
      <p:pic>
        <p:nvPicPr>
          <p:cNvPr id="5" name="Graphic 4" descr="Atom">
            <a:extLst>
              <a:ext uri="{FF2B5EF4-FFF2-40B4-BE49-F238E27FC236}">
                <a16:creationId xmlns:a16="http://schemas.microsoft.com/office/drawing/2014/main" id="{335CB679-9434-4319-8B6E-A23A57C169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941613" y="1442331"/>
            <a:ext cx="630595" cy="630595"/>
          </a:xfrm>
          <a:prstGeom prst="rect">
            <a:avLst/>
          </a:prstGeom>
        </p:spPr>
      </p:pic>
      <p:pic>
        <p:nvPicPr>
          <p:cNvPr id="2" name="NST lồng tiếng">
            <a:hlinkClick r:id="" action="ppaction://media"/>
            <a:extLst>
              <a:ext uri="{FF2B5EF4-FFF2-40B4-BE49-F238E27FC236}">
                <a16:creationId xmlns:a16="http://schemas.microsoft.com/office/drawing/2014/main" id="{DC528774-CAAF-4859-A0DC-E9DC843683CD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1014" y="388056"/>
            <a:ext cx="10737437" cy="603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693808-7732-4001-A9CD-5DB15B012966}"/>
              </a:ext>
            </a:extLst>
          </p:cNvPr>
          <p:cNvSpPr/>
          <p:nvPr/>
        </p:nvSpPr>
        <p:spPr>
          <a:xfrm>
            <a:off x="1297858" y="1479385"/>
            <a:ext cx="9833317" cy="3216946"/>
          </a:xfrm>
          <a:prstGeom prst="roundRect">
            <a:avLst/>
          </a:prstGeom>
          <a:solidFill>
            <a:srgbClr val="F0D9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600" dirty="0"/>
              <a:t>        </a:t>
            </a:r>
            <a:r>
              <a:rPr lang="en-US" sz="3600" dirty="0">
                <a:solidFill>
                  <a:schemeClr val="tx1"/>
                </a:solidFill>
              </a:rPr>
              <a:t>*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NST :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thuốc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nhuộm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kiềm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F9AF96-3C4C-479F-8DF8-1236F4A82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9" b="65587"/>
          <a:stretch/>
        </p:blipFill>
        <p:spPr>
          <a:xfrm rot="16200000">
            <a:off x="10322805" y="217378"/>
            <a:ext cx="2086572" cy="1651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456191-4C21-4EE4-9C16-817C0CD1C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b="65587"/>
          <a:stretch/>
        </p:blipFill>
        <p:spPr>
          <a:xfrm rot="5400000">
            <a:off x="-217377" y="188804"/>
            <a:ext cx="2086573" cy="1651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0855FE-47F3-4CA5-A8BC-85BE1DDF54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3" r="56283"/>
          <a:stretch/>
        </p:blipFill>
        <p:spPr>
          <a:xfrm rot="5400000">
            <a:off x="9863680" y="4514384"/>
            <a:ext cx="2060925" cy="25957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535C75-8CCF-4795-980E-94448D26CA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3" t="45923"/>
          <a:stretch/>
        </p:blipFill>
        <p:spPr>
          <a:xfrm rot="16200000">
            <a:off x="267395" y="4529679"/>
            <a:ext cx="2060926" cy="2595716"/>
          </a:xfrm>
          <a:prstGeom prst="rect">
            <a:avLst/>
          </a:prstGeom>
        </p:spPr>
      </p:pic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4D7997F1-1515-4E1D-A35B-7C8B1A8E2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44278" y="2576687"/>
            <a:ext cx="496557" cy="49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C53080-ECAE-4E1E-A5EB-C028B4FA7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11259">
            <a:off x="-189067" y="49470"/>
            <a:ext cx="2686352" cy="2298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62F1C-433F-4126-9BB3-BD4612883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0285" flipV="1">
            <a:off x="10342481" y="4640330"/>
            <a:ext cx="2892712" cy="267019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94C7E1-6460-49B2-A9CE-41BBFEE3D5EA}"/>
              </a:ext>
            </a:extLst>
          </p:cNvPr>
          <p:cNvSpPr/>
          <p:nvPr/>
        </p:nvSpPr>
        <p:spPr>
          <a:xfrm>
            <a:off x="2879240" y="142261"/>
            <a:ext cx="7671529" cy="1054989"/>
          </a:xfrm>
          <a:prstGeom prst="roundRect">
            <a:avLst>
              <a:gd name="adj" fmla="val 32894"/>
            </a:avLst>
          </a:prstGeom>
          <a:solidFill>
            <a:srgbClr val="F8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600" dirty="0"/>
              <a:t>     </a:t>
            </a:r>
            <a:r>
              <a:rPr lang="en-US" sz="3600" b="1" dirty="0" smtClean="0">
                <a:solidFill>
                  <a:schemeClr val="tx1"/>
                </a:solidFill>
              </a:rPr>
              <a:t>I. </a:t>
            </a:r>
            <a:r>
              <a:rPr lang="en-US" sz="3600" b="1" dirty="0">
                <a:solidFill>
                  <a:schemeClr val="tx1"/>
                </a:solidFill>
              </a:rPr>
              <a:t>TÍNH ĐẶC TRƯNG CỦA BỘ NST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A4DC1-C8A8-482D-91F5-921EDC476F66}"/>
              </a:ext>
            </a:extLst>
          </p:cNvPr>
          <p:cNvSpPr txBox="1"/>
          <p:nvPr/>
        </p:nvSpPr>
        <p:spPr>
          <a:xfrm>
            <a:off x="869576" y="1951355"/>
            <a:ext cx="10452847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(1) …………….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(2)……………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kích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(2) ………………………….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xoma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NST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(3)……………….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NST (3)……………………….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(4)……………………..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(5)………….........,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gốc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gốc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  (6)……………………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(7)……………………….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NST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 (8)………………………………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(9)…………………………...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endParaRPr lang="en-US" sz="18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A9173A-B935-41A6-B1F1-081C4C436DC3}"/>
              </a:ext>
            </a:extLst>
          </p:cNvPr>
          <p:cNvGrpSpPr/>
          <p:nvPr/>
        </p:nvGrpSpPr>
        <p:grpSpPr>
          <a:xfrm>
            <a:off x="2177319" y="2364371"/>
            <a:ext cx="8549835" cy="3936930"/>
            <a:chOff x="2177319" y="2364371"/>
            <a:chExt cx="8549835" cy="39369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FDD9D8-0651-4CE1-8967-89B3CA5B243B}"/>
                </a:ext>
              </a:extLst>
            </p:cNvPr>
            <p:cNvSpPr txBox="1"/>
            <p:nvPr/>
          </p:nvSpPr>
          <p:spPr>
            <a:xfrm>
              <a:off x="4854214" y="2744591"/>
              <a:ext cx="1497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b="1" i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AB842FC-6830-4155-B781-FB50334609B9}"/>
                </a:ext>
              </a:extLst>
            </p:cNvPr>
            <p:cNvGrpSpPr/>
            <p:nvPr/>
          </p:nvGrpSpPr>
          <p:grpSpPr>
            <a:xfrm>
              <a:off x="2177319" y="2364371"/>
              <a:ext cx="8549835" cy="3936930"/>
              <a:chOff x="2177319" y="2364371"/>
              <a:chExt cx="8549835" cy="393693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86D164-AAE9-4524-916E-A9704A54CFC1}"/>
                  </a:ext>
                </a:extLst>
              </p:cNvPr>
              <p:cNvSpPr txBox="1"/>
              <p:nvPr/>
            </p:nvSpPr>
            <p:spPr>
              <a:xfrm>
                <a:off x="6045057" y="5654970"/>
                <a:ext cx="517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E4FDD24-D7E1-405D-B033-31DC30896044}"/>
                  </a:ext>
                </a:extLst>
              </p:cNvPr>
              <p:cNvGrpSpPr/>
              <p:nvPr/>
            </p:nvGrpSpPr>
            <p:grpSpPr>
              <a:xfrm>
                <a:off x="2177319" y="2364371"/>
                <a:ext cx="8549835" cy="3707429"/>
                <a:chOff x="2040839" y="2637331"/>
                <a:chExt cx="8549835" cy="3707429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9DE197E-61DC-4E12-9062-1341D6182AA1}"/>
                    </a:ext>
                  </a:extLst>
                </p:cNvPr>
                <p:cNvSpPr txBox="1"/>
                <p:nvPr/>
              </p:nvSpPr>
              <p:spPr>
                <a:xfrm>
                  <a:off x="2040839" y="5133296"/>
                  <a:ext cx="51733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2n</a:t>
                  </a:r>
                </a:p>
                <a:p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AC5BF3D-6ED3-4B09-A3F0-BA266E77D4B4}"/>
                    </a:ext>
                  </a:extLst>
                </p:cNvPr>
                <p:cNvSpPr txBox="1"/>
                <p:nvPr/>
              </p:nvSpPr>
              <p:spPr>
                <a:xfrm>
                  <a:off x="8697363" y="3484826"/>
                  <a:ext cx="15959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tương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68F2415-5189-46F7-AFEF-E8BDFC0ED23A}"/>
                    </a:ext>
                  </a:extLst>
                </p:cNvPr>
                <p:cNvSpPr txBox="1"/>
                <p:nvPr/>
              </p:nvSpPr>
              <p:spPr>
                <a:xfrm>
                  <a:off x="6940399" y="2637331"/>
                  <a:ext cx="12406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lượng</a:t>
                  </a:r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F6711DF-4760-4375-9187-60334052C4BC}"/>
                    </a:ext>
                  </a:extLst>
                </p:cNvPr>
                <p:cNvSpPr txBox="1"/>
                <p:nvPr/>
              </p:nvSpPr>
              <p:spPr>
                <a:xfrm>
                  <a:off x="9140380" y="3894066"/>
                  <a:ext cx="14502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kích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thước</a:t>
                  </a:r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A0CFD1B-00C0-4450-8067-6D0D69C2CC39}"/>
                    </a:ext>
                  </a:extLst>
                </p:cNvPr>
                <p:cNvSpPr txBox="1"/>
                <p:nvPr/>
              </p:nvSpPr>
              <p:spPr>
                <a:xfrm>
                  <a:off x="6864808" y="3881462"/>
                  <a:ext cx="13918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thái</a:t>
                  </a:r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9860BC9-B0DF-49BC-BF62-1D8C3C1C08DB}"/>
                    </a:ext>
                  </a:extLst>
                </p:cNvPr>
                <p:cNvSpPr txBox="1"/>
                <p:nvPr/>
              </p:nvSpPr>
              <p:spPr>
                <a:xfrm>
                  <a:off x="2705778" y="5975428"/>
                  <a:ext cx="12301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đơn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bội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20F32BA-7F54-4FB5-A4A3-DE56F93EEBF8}"/>
                    </a:ext>
                  </a:extLst>
                </p:cNvPr>
                <p:cNvSpPr txBox="1"/>
                <p:nvPr/>
              </p:nvSpPr>
              <p:spPr>
                <a:xfrm>
                  <a:off x="7113600" y="4757241"/>
                  <a:ext cx="14281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lưỡng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bội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F6D0DDF-C922-4AB8-B19E-E31E3CFE0BCA}"/>
                    </a:ext>
                  </a:extLst>
                </p:cNvPr>
                <p:cNvSpPr txBox="1"/>
                <p:nvPr/>
              </p:nvSpPr>
              <p:spPr>
                <a:xfrm>
                  <a:off x="8639276" y="2691573"/>
                  <a:ext cx="14977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</a:t>
                  </a:r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2392F34-B243-4058-A94E-79F0AA2FA582}"/>
                    </a:ext>
                  </a:extLst>
                </p:cNvPr>
                <p:cNvSpPr txBox="1"/>
                <p:nvPr/>
              </p:nvSpPr>
              <p:spPr>
                <a:xfrm>
                  <a:off x="2522847" y="3881462"/>
                  <a:ext cx="15959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tương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E35F7DF-1A98-4031-A8C3-A6058D0353A3}"/>
              </a:ext>
            </a:extLst>
          </p:cNvPr>
          <p:cNvSpPr txBox="1"/>
          <p:nvPr/>
        </p:nvSpPr>
        <p:spPr>
          <a:xfrm>
            <a:off x="1253641" y="1466566"/>
            <a:ext cx="9684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sẵn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2n, n,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kích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bội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lưỡng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bội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6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C53080-ECAE-4E1E-A5EB-C028B4FA7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11259">
            <a:off x="-189067" y="49470"/>
            <a:ext cx="2686352" cy="2298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62F1C-433F-4126-9BB3-BD4612883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0285" flipV="1">
            <a:off x="10342481" y="4640330"/>
            <a:ext cx="2892712" cy="267019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94C7E1-6460-49B2-A9CE-41BBFEE3D5EA}"/>
              </a:ext>
            </a:extLst>
          </p:cNvPr>
          <p:cNvSpPr/>
          <p:nvPr/>
        </p:nvSpPr>
        <p:spPr>
          <a:xfrm>
            <a:off x="2879240" y="142261"/>
            <a:ext cx="7671529" cy="1054989"/>
          </a:xfrm>
          <a:prstGeom prst="roundRect">
            <a:avLst>
              <a:gd name="adj" fmla="val 32894"/>
            </a:avLst>
          </a:prstGeom>
          <a:solidFill>
            <a:srgbClr val="F8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600" dirty="0"/>
              <a:t>     </a:t>
            </a:r>
            <a:r>
              <a:rPr lang="en-US" sz="3600" b="1" dirty="0" smtClean="0">
                <a:solidFill>
                  <a:schemeClr val="tx1"/>
                </a:solidFill>
              </a:rPr>
              <a:t>I. </a:t>
            </a:r>
            <a:r>
              <a:rPr lang="en-US" sz="3600" b="1" dirty="0">
                <a:solidFill>
                  <a:schemeClr val="tx1"/>
                </a:solidFill>
              </a:rPr>
              <a:t>TÍNH ĐẶC TRƯNG CỦA BỘ NST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A4DC1-C8A8-482D-91F5-921EDC476F66}"/>
              </a:ext>
            </a:extLst>
          </p:cNvPr>
          <p:cNvSpPr txBox="1"/>
          <p:nvPr/>
        </p:nvSpPr>
        <p:spPr>
          <a:xfrm>
            <a:off x="869576" y="1951355"/>
            <a:ext cx="10452847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(1) …………….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(2)……………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kích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(2) ………………………….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xoma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NST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(3)……………….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NST (3)……………………….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(4)……………………..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(5)………….........,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gốc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gốc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  (6)……………………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(7)……………………….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NST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 (8)………………………………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(9)…………………………...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endParaRPr lang="en-US" sz="18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A9173A-B935-41A6-B1F1-081C4C436DC3}"/>
              </a:ext>
            </a:extLst>
          </p:cNvPr>
          <p:cNvGrpSpPr/>
          <p:nvPr/>
        </p:nvGrpSpPr>
        <p:grpSpPr>
          <a:xfrm>
            <a:off x="2177319" y="2364371"/>
            <a:ext cx="8549835" cy="3936930"/>
            <a:chOff x="2177319" y="2364371"/>
            <a:chExt cx="8549835" cy="39369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FDD9D8-0651-4CE1-8967-89B3CA5B243B}"/>
                </a:ext>
              </a:extLst>
            </p:cNvPr>
            <p:cNvSpPr txBox="1"/>
            <p:nvPr/>
          </p:nvSpPr>
          <p:spPr>
            <a:xfrm>
              <a:off x="4854214" y="2744591"/>
              <a:ext cx="1497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b="1" i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AB842FC-6830-4155-B781-FB50334609B9}"/>
                </a:ext>
              </a:extLst>
            </p:cNvPr>
            <p:cNvGrpSpPr/>
            <p:nvPr/>
          </p:nvGrpSpPr>
          <p:grpSpPr>
            <a:xfrm>
              <a:off x="2177319" y="2364371"/>
              <a:ext cx="8549835" cy="3936930"/>
              <a:chOff x="2177319" y="2364371"/>
              <a:chExt cx="8549835" cy="393693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86D164-AAE9-4524-916E-A9704A54CFC1}"/>
                  </a:ext>
                </a:extLst>
              </p:cNvPr>
              <p:cNvSpPr txBox="1"/>
              <p:nvPr/>
            </p:nvSpPr>
            <p:spPr>
              <a:xfrm>
                <a:off x="6045057" y="5654970"/>
                <a:ext cx="517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E4FDD24-D7E1-405D-B033-31DC30896044}"/>
                  </a:ext>
                </a:extLst>
              </p:cNvPr>
              <p:cNvGrpSpPr/>
              <p:nvPr/>
            </p:nvGrpSpPr>
            <p:grpSpPr>
              <a:xfrm>
                <a:off x="2177319" y="2364371"/>
                <a:ext cx="8549835" cy="3707429"/>
                <a:chOff x="2040839" y="2637331"/>
                <a:chExt cx="8549835" cy="3707429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9DE197E-61DC-4E12-9062-1341D6182AA1}"/>
                    </a:ext>
                  </a:extLst>
                </p:cNvPr>
                <p:cNvSpPr txBox="1"/>
                <p:nvPr/>
              </p:nvSpPr>
              <p:spPr>
                <a:xfrm>
                  <a:off x="2040839" y="5133296"/>
                  <a:ext cx="51733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2n</a:t>
                  </a:r>
                </a:p>
                <a:p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AC5BF3D-6ED3-4B09-A3F0-BA266E77D4B4}"/>
                    </a:ext>
                  </a:extLst>
                </p:cNvPr>
                <p:cNvSpPr txBox="1"/>
                <p:nvPr/>
              </p:nvSpPr>
              <p:spPr>
                <a:xfrm>
                  <a:off x="8697363" y="3484826"/>
                  <a:ext cx="15959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tương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68F2415-5189-46F7-AFEF-E8BDFC0ED23A}"/>
                    </a:ext>
                  </a:extLst>
                </p:cNvPr>
                <p:cNvSpPr txBox="1"/>
                <p:nvPr/>
              </p:nvSpPr>
              <p:spPr>
                <a:xfrm>
                  <a:off x="6940399" y="2637331"/>
                  <a:ext cx="12406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lượng</a:t>
                  </a:r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F6711DF-4760-4375-9187-60334052C4BC}"/>
                    </a:ext>
                  </a:extLst>
                </p:cNvPr>
                <p:cNvSpPr txBox="1"/>
                <p:nvPr/>
              </p:nvSpPr>
              <p:spPr>
                <a:xfrm>
                  <a:off x="9140380" y="3894066"/>
                  <a:ext cx="14502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kích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thước</a:t>
                  </a:r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A0CFD1B-00C0-4450-8067-6D0D69C2CC39}"/>
                    </a:ext>
                  </a:extLst>
                </p:cNvPr>
                <p:cNvSpPr txBox="1"/>
                <p:nvPr/>
              </p:nvSpPr>
              <p:spPr>
                <a:xfrm>
                  <a:off x="6864808" y="3881462"/>
                  <a:ext cx="13918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thái</a:t>
                  </a:r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9860BC9-B0DF-49BC-BF62-1D8C3C1C08DB}"/>
                    </a:ext>
                  </a:extLst>
                </p:cNvPr>
                <p:cNvSpPr txBox="1"/>
                <p:nvPr/>
              </p:nvSpPr>
              <p:spPr>
                <a:xfrm>
                  <a:off x="2705778" y="5975428"/>
                  <a:ext cx="12301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đơn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bội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20F32BA-7F54-4FB5-A4A3-DE56F93EEBF8}"/>
                    </a:ext>
                  </a:extLst>
                </p:cNvPr>
                <p:cNvSpPr txBox="1"/>
                <p:nvPr/>
              </p:nvSpPr>
              <p:spPr>
                <a:xfrm>
                  <a:off x="7113600" y="4757241"/>
                  <a:ext cx="14281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lưỡng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bội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F6D0DDF-C922-4AB8-B19E-E31E3CFE0BCA}"/>
                    </a:ext>
                  </a:extLst>
                </p:cNvPr>
                <p:cNvSpPr txBox="1"/>
                <p:nvPr/>
              </p:nvSpPr>
              <p:spPr>
                <a:xfrm>
                  <a:off x="8639276" y="2691573"/>
                  <a:ext cx="14977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</a:t>
                  </a:r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2392F34-B243-4058-A94E-79F0AA2FA582}"/>
                    </a:ext>
                  </a:extLst>
                </p:cNvPr>
                <p:cNvSpPr txBox="1"/>
                <p:nvPr/>
              </p:nvSpPr>
              <p:spPr>
                <a:xfrm>
                  <a:off x="2522847" y="3881462"/>
                  <a:ext cx="15959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tương</a:t>
                  </a:r>
                  <a:r>
                    <a:rPr lang="en-US" b="1" i="1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b="1" i="1" dirty="0" err="1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đồng</a:t>
                  </a:r>
                  <a:endPara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E35F7DF-1A98-4031-A8C3-A6058D0353A3}"/>
              </a:ext>
            </a:extLst>
          </p:cNvPr>
          <p:cNvSpPr txBox="1"/>
          <p:nvPr/>
        </p:nvSpPr>
        <p:spPr>
          <a:xfrm>
            <a:off x="1253641" y="1466566"/>
            <a:ext cx="9684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sẵn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2n, n,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kích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bội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lưỡng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bội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6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C53080-ECAE-4E1E-A5EB-C028B4FA7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11259">
            <a:off x="-486906" y="172605"/>
            <a:ext cx="3545533" cy="3033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62F1C-433F-4126-9BB3-BD4612883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0285" flipV="1">
            <a:off x="9302143" y="3542235"/>
            <a:ext cx="4142426" cy="38237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BFCE53-03C5-4B9F-9FE7-0C0CF1278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1411" y="1706088"/>
            <a:ext cx="6389660" cy="4622822"/>
          </a:xfrm>
          <a:prstGeom prst="rect">
            <a:avLst/>
          </a:prstGeom>
        </p:spPr>
      </p:pic>
      <p:sp>
        <p:nvSpPr>
          <p:cNvPr id="11" name="1">
            <a:extLst>
              <a:ext uri="{FF2B5EF4-FFF2-40B4-BE49-F238E27FC236}">
                <a16:creationId xmlns:a16="http://schemas.microsoft.com/office/drawing/2014/main" id="{6D109E59-3C57-40ED-8730-54D465AF3EB5}"/>
              </a:ext>
            </a:extLst>
          </p:cNvPr>
          <p:cNvSpPr/>
          <p:nvPr/>
        </p:nvSpPr>
        <p:spPr>
          <a:xfrm>
            <a:off x="7201518" y="4171302"/>
            <a:ext cx="253485" cy="240004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64D5D9-A991-4571-B638-20AB9EB72543}"/>
              </a:ext>
            </a:extLst>
          </p:cNvPr>
          <p:cNvSpPr txBox="1"/>
          <p:nvPr/>
        </p:nvSpPr>
        <p:spPr>
          <a:xfrm>
            <a:off x="4547706" y="6168671"/>
            <a:ext cx="19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RUỒI GIẤM </a:t>
            </a:r>
          </a:p>
        </p:txBody>
      </p:sp>
      <p:sp>
        <p:nvSpPr>
          <p:cNvPr id="25" name="1">
            <a:extLst>
              <a:ext uri="{FF2B5EF4-FFF2-40B4-BE49-F238E27FC236}">
                <a16:creationId xmlns:a16="http://schemas.microsoft.com/office/drawing/2014/main" id="{32D704B2-ECA4-42F9-93A1-0E044632A542}"/>
              </a:ext>
            </a:extLst>
          </p:cNvPr>
          <p:cNvSpPr/>
          <p:nvPr/>
        </p:nvSpPr>
        <p:spPr>
          <a:xfrm>
            <a:off x="7045176" y="2770257"/>
            <a:ext cx="253485" cy="240004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6A08457A-02D6-4A90-A915-85202D8799B6}"/>
              </a:ext>
            </a:extLst>
          </p:cNvPr>
          <p:cNvSpPr/>
          <p:nvPr/>
        </p:nvSpPr>
        <p:spPr>
          <a:xfrm>
            <a:off x="3989268" y="3931298"/>
            <a:ext cx="253485" cy="240004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069310-E012-44D1-A4CE-A6BF649B5256}"/>
              </a:ext>
            </a:extLst>
          </p:cNvPr>
          <p:cNvSpPr/>
          <p:nvPr/>
        </p:nvSpPr>
        <p:spPr>
          <a:xfrm>
            <a:off x="2949580" y="142261"/>
            <a:ext cx="7671529" cy="1054989"/>
          </a:xfrm>
          <a:prstGeom prst="roundRect">
            <a:avLst>
              <a:gd name="adj" fmla="val 32894"/>
            </a:avLst>
          </a:prstGeom>
          <a:solidFill>
            <a:srgbClr val="F8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600" dirty="0"/>
              <a:t>     </a:t>
            </a:r>
            <a:r>
              <a:rPr lang="en-US" sz="3600" b="1" dirty="0" smtClean="0">
                <a:solidFill>
                  <a:schemeClr val="tx1"/>
                </a:solidFill>
              </a:rPr>
              <a:t>I. </a:t>
            </a:r>
            <a:r>
              <a:rPr lang="en-US" sz="3600" b="1" dirty="0">
                <a:solidFill>
                  <a:schemeClr val="tx1"/>
                </a:solidFill>
              </a:rPr>
              <a:t>TÍNH ĐẶC TRƯNG CỦA BỘ NST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C53080-ECAE-4E1E-A5EB-C028B4FA7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11259">
            <a:off x="-313675" y="50999"/>
            <a:ext cx="2880753" cy="2464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62F1C-433F-4126-9BB3-BD4612883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0285" flipV="1">
            <a:off x="9302143" y="3542235"/>
            <a:ext cx="4142426" cy="382377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94C7E1-6460-49B2-A9CE-41BBFEE3D5EA}"/>
              </a:ext>
            </a:extLst>
          </p:cNvPr>
          <p:cNvSpPr/>
          <p:nvPr/>
        </p:nvSpPr>
        <p:spPr>
          <a:xfrm>
            <a:off x="3279428" y="319997"/>
            <a:ext cx="6928751" cy="1257792"/>
          </a:xfrm>
          <a:prstGeom prst="roundRect">
            <a:avLst>
              <a:gd name="adj" fmla="val 32894"/>
            </a:avLst>
          </a:prstGeom>
          <a:solidFill>
            <a:srgbClr val="F8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NST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BF0D61E1-8895-4B85-8E52-111C29C2241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83" y="5806125"/>
            <a:ext cx="2219546" cy="571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673200-C62B-41C4-A0AE-AD5EB3C165D0}"/>
              </a:ext>
            </a:extLst>
          </p:cNvPr>
          <p:cNvSpPr txBox="1"/>
          <p:nvPr/>
        </p:nvSpPr>
        <p:spPr>
          <a:xfrm>
            <a:off x="313899" y="2022800"/>
            <a:ext cx="52134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  <a:p>
            <a:pPr marL="342900" indent="-342900">
              <a:spcAft>
                <a:spcPts val="1200"/>
              </a:spcAft>
              <a:buAutoNum type="alphaUcPeriod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ruồi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spcAft>
                <a:spcPts val="1200"/>
              </a:spcAft>
              <a:buAutoNum type="alphaUcPeriod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ruồi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 </a:t>
            </a:r>
          </a:p>
          <a:p>
            <a:pPr marL="342900" indent="-342900">
              <a:spcAft>
                <a:spcPts val="1200"/>
              </a:spcAft>
              <a:buAutoNum type="alphaUcPeriod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Ruồi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lưỡng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2n=8</a:t>
            </a:r>
          </a:p>
          <a:p>
            <a:pPr marL="342900" indent="-342900">
              <a:spcAft>
                <a:spcPts val="1200"/>
              </a:spcAft>
              <a:buAutoNum type="alphaUcPeriod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Ruồi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giấm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lưỡng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2n= 4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5A8E68-2BD3-477F-A164-37E465A6D20A}"/>
              </a:ext>
            </a:extLst>
          </p:cNvPr>
          <p:cNvSpPr/>
          <p:nvPr/>
        </p:nvSpPr>
        <p:spPr>
          <a:xfrm>
            <a:off x="208905" y="4578042"/>
            <a:ext cx="456449" cy="411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DB2A9AC-88A1-46E5-A1B2-3B970A88DAB6}"/>
              </a:ext>
            </a:extLst>
          </p:cNvPr>
          <p:cNvSpPr/>
          <p:nvPr/>
        </p:nvSpPr>
        <p:spPr>
          <a:xfrm>
            <a:off x="208905" y="3721835"/>
            <a:ext cx="456449" cy="411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A8C201-89E1-420D-96BE-E56F3F878A97}"/>
              </a:ext>
            </a:extLst>
          </p:cNvPr>
          <p:cNvSpPr/>
          <p:nvPr/>
        </p:nvSpPr>
        <p:spPr>
          <a:xfrm>
            <a:off x="297483" y="2954869"/>
            <a:ext cx="456449" cy="411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48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C53080-ECAE-4E1E-A5EB-C028B4FA7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11259">
            <a:off x="-313675" y="50999"/>
            <a:ext cx="2880753" cy="2464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62F1C-433F-4126-9BB3-BD4612883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0285" flipV="1">
            <a:off x="9302143" y="3542235"/>
            <a:ext cx="4142426" cy="382377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94C7E1-6460-49B2-A9CE-41BBFEE3D5EA}"/>
              </a:ext>
            </a:extLst>
          </p:cNvPr>
          <p:cNvSpPr/>
          <p:nvPr/>
        </p:nvSpPr>
        <p:spPr>
          <a:xfrm>
            <a:off x="3279428" y="319997"/>
            <a:ext cx="6928751" cy="1257792"/>
          </a:xfrm>
          <a:prstGeom prst="roundRect">
            <a:avLst>
              <a:gd name="adj" fmla="val 32894"/>
            </a:avLst>
          </a:prstGeom>
          <a:solidFill>
            <a:srgbClr val="F8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NST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6D109E59-3C57-40ED-8730-54D465AF3EB5}"/>
              </a:ext>
            </a:extLst>
          </p:cNvPr>
          <p:cNvSpPr/>
          <p:nvPr/>
        </p:nvSpPr>
        <p:spPr>
          <a:xfrm>
            <a:off x="5895833" y="1964786"/>
            <a:ext cx="4054280" cy="367173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BF0D61E1-8895-4B85-8E52-111C29C2241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83" y="5806125"/>
            <a:ext cx="2219546" cy="571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673200-C62B-41C4-A0AE-AD5EB3C165D0}"/>
              </a:ext>
            </a:extLst>
          </p:cNvPr>
          <p:cNvSpPr txBox="1"/>
          <p:nvPr/>
        </p:nvSpPr>
        <p:spPr>
          <a:xfrm>
            <a:off x="313899" y="2022800"/>
            <a:ext cx="5396200" cy="356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>
              <a:spcAft>
                <a:spcPts val="1200"/>
              </a:spcAft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lphaUcPeriod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NST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lphaUcPeriod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kích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lphaUcPeriod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gốc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AutoNum type="alphaUcPeriod"/>
            </a:pP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F1DCDE-4976-46AB-ADB2-90AFEC34D138}"/>
              </a:ext>
            </a:extLst>
          </p:cNvPr>
          <p:cNvSpPr/>
          <p:nvPr/>
        </p:nvSpPr>
        <p:spPr>
          <a:xfrm>
            <a:off x="282387" y="3181673"/>
            <a:ext cx="456449" cy="411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13E632-0EAF-40B7-91B2-FFB9BE3604BE}"/>
              </a:ext>
            </a:extLst>
          </p:cNvPr>
          <p:cNvSpPr/>
          <p:nvPr/>
        </p:nvSpPr>
        <p:spPr>
          <a:xfrm>
            <a:off x="282387" y="3813424"/>
            <a:ext cx="456449" cy="411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28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C53080-ECAE-4E1E-A5EB-C028B4FA7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11259">
            <a:off x="-313675" y="50999"/>
            <a:ext cx="2880753" cy="2464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62F1C-433F-4126-9BB3-BD4612883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0285" flipV="1">
            <a:off x="9302143" y="3542235"/>
            <a:ext cx="4142426" cy="382377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94C7E1-6460-49B2-A9CE-41BBFEE3D5EA}"/>
              </a:ext>
            </a:extLst>
          </p:cNvPr>
          <p:cNvSpPr/>
          <p:nvPr/>
        </p:nvSpPr>
        <p:spPr>
          <a:xfrm>
            <a:off x="3279428" y="319997"/>
            <a:ext cx="7111481" cy="952433"/>
          </a:xfrm>
          <a:prstGeom prst="roundRect">
            <a:avLst>
              <a:gd name="adj" fmla="val 32894"/>
            </a:avLst>
          </a:prstGeom>
          <a:solidFill>
            <a:srgbClr val="F8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TÍNH ĐẶC TRƯNG CỦA BỘ NST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A27456C3-DC6C-491E-99B8-B758DFC5A4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454" y="6239226"/>
            <a:ext cx="2219546" cy="571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4EA81F-CE70-4F30-A8F6-3D8751209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539192"/>
            <a:ext cx="8196349" cy="31335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2B9E39-5431-412E-80A0-8924D6829E60}"/>
              </a:ext>
            </a:extLst>
          </p:cNvPr>
          <p:cNvSpPr txBox="1"/>
          <p:nvPr/>
        </p:nvSpPr>
        <p:spPr>
          <a:xfrm>
            <a:off x="1004620" y="4880123"/>
            <a:ext cx="9164782" cy="143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>
                <a:solidFill>
                  <a:srgbClr val="FF0066"/>
                </a:solidFill>
              </a:rPr>
              <a:t>Các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loài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khác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nhau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có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bộ</a:t>
            </a:r>
            <a:r>
              <a:rPr lang="en-US" dirty="0">
                <a:solidFill>
                  <a:srgbClr val="FF0066"/>
                </a:solidFill>
              </a:rPr>
              <a:t> NST </a:t>
            </a:r>
            <a:r>
              <a:rPr lang="en-US" dirty="0" err="1">
                <a:solidFill>
                  <a:srgbClr val="FF0066"/>
                </a:solidFill>
              </a:rPr>
              <a:t>giống</a:t>
            </a:r>
            <a:r>
              <a:rPr lang="en-US" dirty="0">
                <a:solidFill>
                  <a:srgbClr val="FF0066"/>
                </a:solidFill>
              </a:rPr>
              <a:t> hay </a:t>
            </a:r>
            <a:r>
              <a:rPr lang="en-US" dirty="0" err="1">
                <a:solidFill>
                  <a:srgbClr val="FF0066"/>
                </a:solidFill>
              </a:rPr>
              <a:t>khác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nhau</a:t>
            </a:r>
            <a:r>
              <a:rPr lang="en-US" dirty="0">
                <a:solidFill>
                  <a:srgbClr val="FF0066"/>
                </a:solidFill>
              </a:rPr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lượng</a:t>
            </a:r>
            <a:r>
              <a:rPr lang="en-US" dirty="0">
                <a:solidFill>
                  <a:srgbClr val="FF0066"/>
                </a:solidFill>
              </a:rPr>
              <a:t> NST </a:t>
            </a:r>
            <a:r>
              <a:rPr lang="en-US" dirty="0" err="1">
                <a:solidFill>
                  <a:srgbClr val="FF0066"/>
                </a:solidFill>
              </a:rPr>
              <a:t>trong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bộ</a:t>
            </a:r>
            <a:r>
              <a:rPr lang="en-US" dirty="0">
                <a:solidFill>
                  <a:srgbClr val="FF0066"/>
                </a:solidFill>
              </a:rPr>
              <a:t> NST </a:t>
            </a:r>
            <a:r>
              <a:rPr lang="en-US" dirty="0" err="1">
                <a:solidFill>
                  <a:srgbClr val="FF0066"/>
                </a:solidFill>
              </a:rPr>
              <a:t>lưỡng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bội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có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phản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ánh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mức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độ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tiến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hóa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của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loài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không</a:t>
            </a:r>
            <a:r>
              <a:rPr lang="en-US" dirty="0">
                <a:solidFill>
                  <a:srgbClr val="FF0066"/>
                </a:solidFill>
              </a:rPr>
              <a:t>? </a:t>
            </a:r>
            <a:r>
              <a:rPr lang="en-US" dirty="0" err="1">
                <a:solidFill>
                  <a:srgbClr val="FF0066"/>
                </a:solidFill>
              </a:rPr>
              <a:t>Tại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sao</a:t>
            </a:r>
            <a:r>
              <a:rPr lang="en-US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265F2-4BB7-4972-9D81-F9ACAED07A58}"/>
              </a:ext>
            </a:extLst>
          </p:cNvPr>
          <p:cNvSpPr txBox="1"/>
          <p:nvPr/>
        </p:nvSpPr>
        <p:spPr>
          <a:xfrm>
            <a:off x="1137408" y="4672373"/>
            <a:ext cx="916478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rgbClr val="FF0066"/>
                </a:solidFill>
              </a:rPr>
              <a:t>Các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loài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khác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nhau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có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bộ</a:t>
            </a:r>
            <a:r>
              <a:rPr lang="en-US" dirty="0">
                <a:solidFill>
                  <a:srgbClr val="FF0066"/>
                </a:solidFill>
              </a:rPr>
              <a:t> NST </a:t>
            </a:r>
            <a:r>
              <a:rPr lang="en-US" dirty="0" err="1">
                <a:solidFill>
                  <a:srgbClr val="FF0066"/>
                </a:solidFill>
              </a:rPr>
              <a:t>khác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nhau</a:t>
            </a:r>
            <a:endParaRPr lang="en-US" dirty="0">
              <a:solidFill>
                <a:srgbClr val="FF0066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lượng</a:t>
            </a:r>
            <a:r>
              <a:rPr lang="en-US" dirty="0">
                <a:solidFill>
                  <a:srgbClr val="FF0066"/>
                </a:solidFill>
              </a:rPr>
              <a:t> NST </a:t>
            </a:r>
            <a:r>
              <a:rPr lang="en-US" dirty="0" err="1">
                <a:solidFill>
                  <a:srgbClr val="FF0066"/>
                </a:solidFill>
              </a:rPr>
              <a:t>không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phản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ánh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mức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độ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tiến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hóa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của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loài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vì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người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tiến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hóa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hơn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gà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và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ruồi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nhưng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lượng</a:t>
            </a:r>
            <a:r>
              <a:rPr lang="en-US" dirty="0">
                <a:solidFill>
                  <a:srgbClr val="FF0066"/>
                </a:solidFill>
              </a:rPr>
              <a:t> NST </a:t>
            </a:r>
            <a:r>
              <a:rPr lang="en-US" dirty="0" err="1">
                <a:solidFill>
                  <a:srgbClr val="FF0066"/>
                </a:solidFill>
              </a:rPr>
              <a:t>trong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bộ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lưỡng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bội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lại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ít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hơn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gà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và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nhiều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hơn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ruồi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4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889689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5,&quot;WcOptionCount&quot;:10,&quot;HasMultipleSubmission&quot;:false,&quot;HasAutoStop&quot;:true,&quot;HasMinimizeMode&quot;:false,&quot;TimerValue&quot;:&quot;00:30&quot;,&quot;HasAutoStart&quot;:false,&quot;HasCorrectAnswers&quot;:tru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true,&quot;HasAutoStop&quot;:true,&quot;HasMinimizeMode&quot;:false,&quot;TimerValue&quot;:&quot;00:30&quot;,&quot;HasAutoStart&quot;:false,&quot;HasCorrectAnswers&quot;:true,&quot;McqAnswers&quot;:[&quot;A&quot;,&quot;B&quot;,&quot;C&quot;],&quot;ActivityId&quot;:&quot;mcq20210907025058114111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true,&quot;HasAutoStop&quot;:true,&quot;HasMinimizeMode&quot;:false,&quot;TimerValue&quot;:&quot;00:30&quot;,&quot;HasAutoStart&quot;:false,&quot;HasCorrectAnswers&quot;:true,&quot;McqAnswers&quot;:[&quot;A&quot;,&quot;B&quot;],&quot;ActivityId&quot;:&quot;mcq20210907025103337126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sho20210907025110119215&quot;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5,&quot;WcOptionCount&quot;:10,&quot;HasMultipleSubmission&quot;:true,&quot;HasAutoStop&quot;:true,&quot;HasMinimizeMode&quot;:false,&quot;TimerValue&quot;:&quot;01:00&quot;,&quot;HasAutoStart&quot;:false,&quot;HasCorrectAnswers&quot;:true,&quot;McqAnswers&quot;:[&quot;A&quot;,&quot;D&quot;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3884</TotalTime>
  <Words>1122</Words>
  <Application>Microsoft Office PowerPoint</Application>
  <PresentationFormat>Widescreen</PresentationFormat>
  <Paragraphs>105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Hao</dc:creator>
  <cp:lastModifiedBy>admin</cp:lastModifiedBy>
  <cp:revision>18</cp:revision>
  <dcterms:created xsi:type="dcterms:W3CDTF">2021-09-05T07:08:38Z</dcterms:created>
  <dcterms:modified xsi:type="dcterms:W3CDTF">2023-11-09T19:45:24Z</dcterms:modified>
</cp:coreProperties>
</file>