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8" r:id="rId3"/>
    <p:sldId id="316" r:id="rId4"/>
    <p:sldId id="297" r:id="rId5"/>
    <p:sldId id="259" r:id="rId6"/>
    <p:sldId id="257" r:id="rId7"/>
    <p:sldId id="318" r:id="rId8"/>
    <p:sldId id="319" r:id="rId9"/>
    <p:sldId id="320" r:id="rId10"/>
    <p:sldId id="321" r:id="rId11"/>
    <p:sldId id="322" r:id="rId12"/>
    <p:sldId id="261" r:id="rId13"/>
    <p:sldId id="265" r:id="rId14"/>
    <p:sldId id="334" r:id="rId15"/>
    <p:sldId id="335" r:id="rId16"/>
    <p:sldId id="330" r:id="rId17"/>
    <p:sldId id="331" r:id="rId18"/>
    <p:sldId id="332" r:id="rId19"/>
    <p:sldId id="333" r:id="rId20"/>
    <p:sldId id="277" r:id="rId21"/>
    <p:sldId id="315" r:id="rId22"/>
  </p:sldIdLst>
  <p:sldSz cx="9144000" cy="5143500" type="screen16x9"/>
  <p:notesSz cx="6858000" cy="9144000"/>
  <p:embeddedFontLst>
    <p:embeddedFont>
      <p:font typeface="Amatic SC" charset="-79"/>
      <p:regular r:id="rId24"/>
      <p:bold r:id="rId25"/>
    </p:embeddedFont>
    <p:embeddedFont>
      <p:font typeface="Encode Sans Semi Condensed Light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2465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60114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8035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22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192505" y="2479855"/>
            <a:ext cx="8662737" cy="26636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GB" sz="4000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25</a:t>
            </a:r>
            <a:r>
              <a:rPr lang="en-GB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4000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8</a:t>
            </a:r>
            <a:r>
              <a:rPr lang="en-GB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SỐ VẬT LIỆU, NHIÊN LIỆU VÀ NGUYÊN LIỆU THÔNG DỤNG</a:t>
            </a:r>
            <a:endParaRPr lang="en-GB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61417" y="760892"/>
            <a:ext cx="8274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smtClean="0">
                <a:solidFill>
                  <a:srgbClr val="FF0000"/>
                </a:solidFill>
              </a:rPr>
              <a:t>Gốm</a:t>
            </a:r>
            <a:endPara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76" y="1520875"/>
            <a:ext cx="7581900" cy="3152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77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742072" y="796987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smtClean="0">
                <a:solidFill>
                  <a:srgbClr val="FF0000"/>
                </a:solidFill>
              </a:rPr>
              <a:t>Gỗ</a:t>
            </a:r>
            <a:endPara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2072" y="1177747"/>
            <a:ext cx="6513470" cy="3466504"/>
            <a:chOff x="742072" y="1177747"/>
            <a:chExt cx="6513470" cy="3466504"/>
          </a:xfrm>
        </p:grpSpPr>
        <p:pic>
          <p:nvPicPr>
            <p:cNvPr id="3074" name="Picture 2" descr="Kinh nghiệm chọn mua bộ bàn ghế gỗ phòng khách - Nội Thất Hòa Phá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72" y="1177747"/>
              <a:ext cx="3513220" cy="26349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2267" y="1392805"/>
              <a:ext cx="2113275" cy="212457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319474" y="3587247"/>
              <a:ext cx="1438214" cy="450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0" indent="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smtClean="0">
                  <a:latin typeface="Arial" panose="020B0604020202020204" pitchFamily="34" charset="0"/>
                  <a:cs typeface="Arial" panose="020B0604020202020204" pitchFamily="34" charset="0"/>
                </a:rPr>
                <a:t>a) Bàn ghế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9077" y="3566441"/>
              <a:ext cx="177965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0" indent="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smtClean="0">
                  <a:latin typeface="Arial" panose="020B0604020202020204" pitchFamily="34" charset="0"/>
                  <a:cs typeface="Arial" panose="020B0604020202020204" pitchFamily="34" charset="0"/>
                </a:rPr>
                <a:t>b) Tủ quần áo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30670" y="4193422"/>
              <a:ext cx="3730508" cy="450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0" indent="0" algn="just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2000" b="1" smtClean="0">
                  <a:latin typeface="Arial" panose="020B0604020202020204" pitchFamily="34" charset="0"/>
                  <a:cs typeface="Arial" panose="020B0604020202020204" pitchFamily="34" charset="0"/>
                </a:rPr>
                <a:t>Một số vật dụng làm bằng gỗ</a:t>
              </a:r>
              <a:endParaRPr lang="en-US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712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36940" y="2440792"/>
            <a:ext cx="5366084" cy="25747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5" name="Picture 2" descr="https://employer.123job.vn/images/temp/comin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8" y="2053348"/>
            <a:ext cx="2104948" cy="2104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2993550" y="2649257"/>
            <a:ext cx="5356164" cy="23662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gốm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69" y="256756"/>
            <a:ext cx="540290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VỤ: Đọc thông tin I.SGK; tìm hiểu về tính chất, ứng dụng, cách sử dụng an toàn các vật liệu sau: (15 phút)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78524" y="87327"/>
            <a:ext cx="576823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1: </a:t>
            </a:r>
            <a:r>
              <a:rPr lang="nl-NL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thông tin theo mẫu sau: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7475994"/>
              </p:ext>
            </p:extLst>
          </p:nvPr>
        </p:nvGraphicFramePr>
        <p:xfrm>
          <a:off x="191279" y="769570"/>
          <a:ext cx="8532307" cy="418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817"/>
                <a:gridCol w="1371918">
                  <a:extLst>
                    <a:ext uri="{9D8B030D-6E8A-4147-A177-3AD203B41FA5}">
                      <a16:colId xmlns="" xmlns:a16="http://schemas.microsoft.com/office/drawing/2014/main" val="4179586406"/>
                    </a:ext>
                  </a:extLst>
                </a:gridCol>
                <a:gridCol w="882869">
                  <a:extLst>
                    <a:ext uri="{9D8B030D-6E8A-4147-A177-3AD203B41FA5}">
                      <a16:colId xmlns="" xmlns:a16="http://schemas.microsoft.com/office/drawing/2014/main" val="3045654393"/>
                    </a:ext>
                  </a:extLst>
                </a:gridCol>
                <a:gridCol w="935420"/>
                <a:gridCol w="977463"/>
                <a:gridCol w="1282262">
                  <a:extLst>
                    <a:ext uri="{9D8B030D-6E8A-4147-A177-3AD203B41FA5}">
                      <a16:colId xmlns="" xmlns:a16="http://schemas.microsoft.com/office/drawing/2014/main" val="2479768392"/>
                    </a:ext>
                  </a:extLst>
                </a:gridCol>
                <a:gridCol w="2091558">
                  <a:extLst>
                    <a:ext uri="{9D8B030D-6E8A-4147-A177-3AD203B41FA5}">
                      <a16:colId xmlns="" xmlns:a16="http://schemas.microsoft.com/office/drawing/2014/main" val="389229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Tên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đồ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liệu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Tính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chất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nhiệt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Ứng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Cách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sử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 an </a:t>
                      </a:r>
                      <a:r>
                        <a:rPr lang="en-GB" sz="2000" baseline="0" dirty="0" err="1" smtClean="0"/>
                        <a:t>toàn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hiệu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quả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8125080"/>
                  </a:ext>
                </a:extLst>
              </a:tr>
              <a:tr h="768093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Thùng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rác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Nhựa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Dẻo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Đựng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rác</a:t>
                      </a:r>
                      <a:endParaRPr lang="en-US" sz="2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Tránh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đặt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gần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nơi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có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nhiệt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độ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cao</a:t>
                      </a:r>
                      <a:r>
                        <a:rPr lang="en-GB" sz="2000" baseline="0" dirty="0" smtClean="0"/>
                        <a:t>.</a:t>
                      </a:r>
                      <a:endParaRPr lang="en-US" sz="2000" baseline="0" dirty="0" smtClean="0"/>
                    </a:p>
                    <a:p>
                      <a:pPr algn="just"/>
                      <a:r>
                        <a:rPr lang="en-GB" sz="2000" baseline="0" dirty="0" err="1" smtClean="0"/>
                        <a:t>Tùy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mục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đich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sử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mà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lựa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chọn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loại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nhựa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cho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phù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hợp</a:t>
                      </a:r>
                      <a:r>
                        <a:rPr lang="en-GB" sz="2000" baseline="0" dirty="0" smtClean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4704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Ghế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Nhựa</a:t>
                      </a:r>
                      <a:endParaRPr lang="en-GB" sz="2000" dirty="0" smtClean="0"/>
                    </a:p>
                    <a:p>
                      <a:pPr algn="just"/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gỗ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Dẻo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Ngồi</a:t>
                      </a:r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9744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Chai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Nhựa</a:t>
                      </a:r>
                      <a:endParaRPr lang="en-GB" sz="2000" dirty="0" smtClean="0"/>
                    </a:p>
                    <a:p>
                      <a:pPr algn="just"/>
                      <a:r>
                        <a:rPr lang="en-GB" sz="2000" dirty="0" err="1" smtClean="0"/>
                        <a:t>Thủy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tinh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Dẻo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Đựng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đồ</a:t>
                      </a:r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18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Hộp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Nhựa</a:t>
                      </a:r>
                      <a:endParaRPr lang="en-GB" sz="2000" dirty="0" smtClean="0"/>
                    </a:p>
                    <a:p>
                      <a:pPr algn="just"/>
                      <a:r>
                        <a:rPr lang="en-GB" sz="2000" dirty="0" err="1" smtClean="0"/>
                        <a:t>Thủy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tinh</a:t>
                      </a:r>
                      <a:endParaRPr lang="en-GB" sz="2000" baseline="0" dirty="0" smtClean="0"/>
                    </a:p>
                    <a:p>
                      <a:pPr algn="just"/>
                      <a:r>
                        <a:rPr lang="en-GB" sz="2000" baseline="0" dirty="0" smtClean="0"/>
                        <a:t>Kim </a:t>
                      </a:r>
                      <a:r>
                        <a:rPr lang="en-GB" sz="2000" baseline="0" dirty="0" err="1" smtClean="0"/>
                        <a:t>loại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Dẻo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Không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Đựng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đồ</a:t>
                      </a:r>
                      <a:endParaRPr lang="en-US" sz="200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62237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78524" y="87327"/>
            <a:ext cx="576823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1: </a:t>
            </a:r>
            <a:r>
              <a:rPr lang="nl-NL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thông tin theo mẫu sau: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7475994"/>
              </p:ext>
            </p:extLst>
          </p:nvPr>
        </p:nvGraphicFramePr>
        <p:xfrm>
          <a:off x="191279" y="769570"/>
          <a:ext cx="8532307" cy="3877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817"/>
                <a:gridCol w="1371918">
                  <a:extLst>
                    <a:ext uri="{9D8B030D-6E8A-4147-A177-3AD203B41FA5}">
                      <a16:colId xmlns="" xmlns:a16="http://schemas.microsoft.com/office/drawing/2014/main" val="4179586406"/>
                    </a:ext>
                  </a:extLst>
                </a:gridCol>
                <a:gridCol w="882869">
                  <a:extLst>
                    <a:ext uri="{9D8B030D-6E8A-4147-A177-3AD203B41FA5}">
                      <a16:colId xmlns="" xmlns:a16="http://schemas.microsoft.com/office/drawing/2014/main" val="3045654393"/>
                    </a:ext>
                  </a:extLst>
                </a:gridCol>
                <a:gridCol w="935420"/>
                <a:gridCol w="977463"/>
                <a:gridCol w="1282262">
                  <a:extLst>
                    <a:ext uri="{9D8B030D-6E8A-4147-A177-3AD203B41FA5}">
                      <a16:colId xmlns="" xmlns:a16="http://schemas.microsoft.com/office/drawing/2014/main" val="2479768392"/>
                    </a:ext>
                  </a:extLst>
                </a:gridCol>
                <a:gridCol w="2091558">
                  <a:extLst>
                    <a:ext uri="{9D8B030D-6E8A-4147-A177-3AD203B41FA5}">
                      <a16:colId xmlns="" xmlns:a16="http://schemas.microsoft.com/office/drawing/2014/main" val="389229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Tên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đồ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liệu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Tính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chất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nhiệt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Ứng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Cách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sử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 an </a:t>
                      </a:r>
                      <a:r>
                        <a:rPr lang="en-GB" sz="2000" baseline="0" dirty="0" err="1" smtClean="0"/>
                        <a:t>toàn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hiệu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quả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8125080"/>
                  </a:ext>
                </a:extLst>
              </a:tr>
              <a:tr h="768093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Xoang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nồi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Nhôm</a:t>
                      </a:r>
                      <a:endParaRPr lang="en-GB" sz="2000" dirty="0" smtClean="0"/>
                    </a:p>
                    <a:p>
                      <a:pPr algn="just"/>
                      <a:r>
                        <a:rPr lang="en-GB" sz="2000" dirty="0" err="1" smtClean="0"/>
                        <a:t>Đồng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Nấu</a:t>
                      </a:r>
                      <a:endParaRPr lang="en-US" sz="2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Chú</a:t>
                      </a:r>
                      <a:r>
                        <a:rPr lang="en-US" sz="2000" baseline="0" dirty="0" smtClean="0"/>
                        <a:t> ý </a:t>
                      </a:r>
                      <a:r>
                        <a:rPr lang="en-US" sz="2000" baseline="0" dirty="0" err="1" smtClean="0"/>
                        <a:t>tính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tiếp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xúc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dây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,…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4704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Dây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điện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Nhôm</a:t>
                      </a:r>
                      <a:endParaRPr lang="en-GB" sz="2000" dirty="0" smtClean="0"/>
                    </a:p>
                    <a:p>
                      <a:pPr algn="just"/>
                      <a:r>
                        <a:rPr lang="en-GB" sz="2000" dirty="0" err="1" smtClean="0"/>
                        <a:t>Đồng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Dây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9744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Cầu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Sắt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Đường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</a:t>
                      </a:r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18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Vỏ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máy</a:t>
                      </a:r>
                      <a:r>
                        <a:rPr lang="en-GB" sz="2000" baseline="0" dirty="0" smtClean="0"/>
                        <a:t> bay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Nhôm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Làm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vỏ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máy</a:t>
                      </a:r>
                      <a:r>
                        <a:rPr lang="en-US" sz="2000" baseline="0" dirty="0" smtClean="0"/>
                        <a:t> bay</a:t>
                      </a:r>
                      <a:endParaRPr lang="en-US" sz="200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62237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78524" y="87327"/>
            <a:ext cx="576823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1: </a:t>
            </a:r>
            <a:r>
              <a:rPr lang="nl-NL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thông tin theo mẫu sau: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7475994"/>
              </p:ext>
            </p:extLst>
          </p:nvPr>
        </p:nvGraphicFramePr>
        <p:xfrm>
          <a:off x="191279" y="769570"/>
          <a:ext cx="8532307" cy="3877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817"/>
                <a:gridCol w="1371918">
                  <a:extLst>
                    <a:ext uri="{9D8B030D-6E8A-4147-A177-3AD203B41FA5}">
                      <a16:colId xmlns="" xmlns:a16="http://schemas.microsoft.com/office/drawing/2014/main" val="4179586406"/>
                    </a:ext>
                  </a:extLst>
                </a:gridCol>
                <a:gridCol w="882869">
                  <a:extLst>
                    <a:ext uri="{9D8B030D-6E8A-4147-A177-3AD203B41FA5}">
                      <a16:colId xmlns="" xmlns:a16="http://schemas.microsoft.com/office/drawing/2014/main" val="3045654393"/>
                    </a:ext>
                  </a:extLst>
                </a:gridCol>
                <a:gridCol w="935420"/>
                <a:gridCol w="977463"/>
                <a:gridCol w="1282262">
                  <a:extLst>
                    <a:ext uri="{9D8B030D-6E8A-4147-A177-3AD203B41FA5}">
                      <a16:colId xmlns="" xmlns:a16="http://schemas.microsoft.com/office/drawing/2014/main" val="2479768392"/>
                    </a:ext>
                  </a:extLst>
                </a:gridCol>
                <a:gridCol w="2091558">
                  <a:extLst>
                    <a:ext uri="{9D8B030D-6E8A-4147-A177-3AD203B41FA5}">
                      <a16:colId xmlns="" xmlns:a16="http://schemas.microsoft.com/office/drawing/2014/main" val="389229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Tên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đồ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liệu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Tính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chất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nhiệt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Ứng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Cách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sử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 an </a:t>
                      </a:r>
                      <a:r>
                        <a:rPr lang="en-GB" sz="2000" baseline="0" dirty="0" err="1" smtClean="0"/>
                        <a:t>toàn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hiệu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quả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8125080"/>
                  </a:ext>
                </a:extLst>
              </a:tr>
              <a:tr h="768093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Xoang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nồi</a:t>
                      </a:r>
                      <a:endParaRPr lang="en-GB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Nhôm</a:t>
                      </a:r>
                      <a:endParaRPr lang="en-GB" sz="2000" dirty="0" smtClean="0"/>
                    </a:p>
                    <a:p>
                      <a:pPr algn="just"/>
                      <a:r>
                        <a:rPr lang="en-GB" sz="2000" dirty="0" err="1" smtClean="0"/>
                        <a:t>Đồng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Nấu</a:t>
                      </a:r>
                      <a:endParaRPr lang="en-US" sz="2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Chú</a:t>
                      </a:r>
                      <a:r>
                        <a:rPr lang="en-US" sz="2000" baseline="0" dirty="0" smtClean="0"/>
                        <a:t> ý </a:t>
                      </a:r>
                      <a:r>
                        <a:rPr lang="en-US" sz="2000" baseline="0" dirty="0" err="1" smtClean="0"/>
                        <a:t>tính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tiếp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xúc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dây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,…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4704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Dây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điện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Nhôm</a:t>
                      </a:r>
                      <a:endParaRPr lang="en-GB" sz="2000" dirty="0" smtClean="0"/>
                    </a:p>
                    <a:p>
                      <a:pPr algn="just"/>
                      <a:r>
                        <a:rPr lang="en-GB" sz="2000" dirty="0" err="1" smtClean="0"/>
                        <a:t>Đồng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 smtClean="0"/>
                    </a:p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Dây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997443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Cầu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Sắt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Đường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</a:t>
                      </a:r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18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Vỏ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máy</a:t>
                      </a:r>
                      <a:r>
                        <a:rPr lang="en-GB" sz="2000" baseline="0" dirty="0" smtClean="0"/>
                        <a:t> bay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Nhôm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endParaRPr lang="en-US" sz="200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Làm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vỏ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máy</a:t>
                      </a:r>
                      <a:r>
                        <a:rPr lang="en-US" sz="2000" baseline="0" dirty="0" smtClean="0"/>
                        <a:t> bay</a:t>
                      </a:r>
                      <a:endParaRPr lang="en-US" sz="200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62237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78524" y="87327"/>
            <a:ext cx="576823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1: </a:t>
            </a:r>
            <a:r>
              <a:rPr lang="nl-NL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thông tin theo mẫu sau: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9608425"/>
              </p:ext>
            </p:extLst>
          </p:nvPr>
        </p:nvGraphicFramePr>
        <p:xfrm>
          <a:off x="191279" y="769570"/>
          <a:ext cx="8838124" cy="3756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079">
                  <a:extLst>
                    <a:ext uri="{9D8B030D-6E8A-4147-A177-3AD203B41FA5}">
                      <a16:colId xmlns="" xmlns:a16="http://schemas.microsoft.com/office/drawing/2014/main" val="4179586406"/>
                    </a:ext>
                  </a:extLst>
                </a:gridCol>
                <a:gridCol w="2382253">
                  <a:extLst>
                    <a:ext uri="{9D8B030D-6E8A-4147-A177-3AD203B41FA5}">
                      <a16:colId xmlns="" xmlns:a16="http://schemas.microsoft.com/office/drawing/2014/main" val="3045654393"/>
                    </a:ext>
                  </a:extLst>
                </a:gridCol>
                <a:gridCol w="1876926">
                  <a:extLst>
                    <a:ext uri="{9D8B030D-6E8A-4147-A177-3AD203B41FA5}">
                      <a16:colId xmlns="" xmlns:a16="http://schemas.microsoft.com/office/drawing/2014/main" val="2479768392"/>
                    </a:ext>
                  </a:extLst>
                </a:gridCol>
                <a:gridCol w="3109866">
                  <a:extLst>
                    <a:ext uri="{9D8B030D-6E8A-4147-A177-3AD203B41FA5}">
                      <a16:colId xmlns="" xmlns:a16="http://schemas.microsoft.com/office/drawing/2014/main" val="3892298412"/>
                    </a:ext>
                  </a:extLst>
                </a:gridCol>
              </a:tblGrid>
              <a:tr h="63808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Tên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một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số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liệu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Tính</a:t>
                      </a:r>
                      <a:r>
                        <a:rPr lang="en-GB" sz="2000" baseline="0" smtClean="0"/>
                        <a:t> chất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Ứng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Cách</a:t>
                      </a:r>
                      <a:r>
                        <a:rPr lang="en-GB" sz="2000" baseline="0" smtClean="0"/>
                        <a:t> sử dụng an toàn hiệu quả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8125080"/>
                  </a:ext>
                </a:extLst>
              </a:tr>
              <a:tr h="1470359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/>
                        <a:t>Kim </a:t>
                      </a:r>
                      <a:r>
                        <a:rPr lang="en-GB" sz="2000" dirty="0" err="1" smtClean="0"/>
                        <a:t>loại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Có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tính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dẻo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tốt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cứng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bền</a:t>
                      </a:r>
                      <a:r>
                        <a:rPr lang="en-US" sz="2000" baseline="0" dirty="0" smtClean="0"/>
                        <a:t>,…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 smtClean="0"/>
                        <a:t>Chế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tạo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các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: </a:t>
                      </a:r>
                      <a:r>
                        <a:rPr lang="en-GB" sz="2000" baseline="0" dirty="0" err="1" smtClean="0"/>
                        <a:t>xoong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nồi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dây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dẫn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điện</a:t>
                      </a:r>
                      <a:r>
                        <a:rPr lang="en-GB" sz="2000" baseline="0" dirty="0" smtClean="0"/>
                        <a:t>,..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Chú</a:t>
                      </a:r>
                      <a:r>
                        <a:rPr lang="en-US" sz="2000" baseline="0" dirty="0" smtClean="0"/>
                        <a:t> ý </a:t>
                      </a:r>
                      <a:r>
                        <a:rPr lang="en-US" sz="2000" baseline="0" dirty="0" err="1" smtClean="0"/>
                        <a:t>tính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tiếp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xúc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phần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dây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dẫn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điện</a:t>
                      </a:r>
                      <a:r>
                        <a:rPr lang="en-US" sz="2000" baseline="0" dirty="0" smtClean="0"/>
                        <a:t>,…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47049818"/>
                  </a:ext>
                </a:extLst>
              </a:tr>
              <a:tr h="360654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/>
                        <a:t>Cao </a:t>
                      </a:r>
                      <a:r>
                        <a:rPr lang="en-GB" sz="2000" dirty="0" err="1" smtClean="0"/>
                        <a:t>su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184821"/>
                  </a:ext>
                </a:extLst>
              </a:tr>
              <a:tr h="3606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Thủy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tinh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9612707"/>
                  </a:ext>
                </a:extLst>
              </a:tr>
              <a:tr h="3606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Gốm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599850201"/>
                  </a:ext>
                </a:extLst>
              </a:tr>
              <a:tr h="3606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Gỗ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51236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88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78524" y="87327"/>
            <a:ext cx="576823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1: </a:t>
            </a:r>
            <a:r>
              <a:rPr lang="nl-NL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thông tin theo mẫu sau: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7701322"/>
              </p:ext>
            </p:extLst>
          </p:nvPr>
        </p:nvGraphicFramePr>
        <p:xfrm>
          <a:off x="191279" y="769570"/>
          <a:ext cx="883812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079">
                  <a:extLst>
                    <a:ext uri="{9D8B030D-6E8A-4147-A177-3AD203B41FA5}">
                      <a16:colId xmlns="" xmlns:a16="http://schemas.microsoft.com/office/drawing/2014/main" val="4179586406"/>
                    </a:ext>
                  </a:extLst>
                </a:gridCol>
                <a:gridCol w="2382253">
                  <a:extLst>
                    <a:ext uri="{9D8B030D-6E8A-4147-A177-3AD203B41FA5}">
                      <a16:colId xmlns="" xmlns:a16="http://schemas.microsoft.com/office/drawing/2014/main" val="3045654393"/>
                    </a:ext>
                  </a:extLst>
                </a:gridCol>
                <a:gridCol w="1876926">
                  <a:extLst>
                    <a:ext uri="{9D8B030D-6E8A-4147-A177-3AD203B41FA5}">
                      <a16:colId xmlns="" xmlns:a16="http://schemas.microsoft.com/office/drawing/2014/main" val="2479768392"/>
                    </a:ext>
                  </a:extLst>
                </a:gridCol>
                <a:gridCol w="3109866">
                  <a:extLst>
                    <a:ext uri="{9D8B030D-6E8A-4147-A177-3AD203B41FA5}">
                      <a16:colId xmlns="" xmlns:a16="http://schemas.microsoft.com/office/drawing/2014/main" val="389229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Tên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một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số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liệu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Tính</a:t>
                      </a:r>
                      <a:r>
                        <a:rPr lang="en-GB" sz="2000" baseline="0" smtClean="0"/>
                        <a:t> chất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Ứng</a:t>
                      </a:r>
                      <a:r>
                        <a:rPr lang="en-GB" sz="2000" baseline="0" smtClean="0"/>
                        <a:t> dụng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Cách</a:t>
                      </a:r>
                      <a:r>
                        <a:rPr lang="en-GB" sz="2000" baseline="0" smtClean="0"/>
                        <a:t> sử dụng an toàn hiệu quả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812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smtClean="0"/>
                        <a:t>Cao </a:t>
                      </a:r>
                      <a:r>
                        <a:rPr lang="en-GB" sz="2000" dirty="0" err="1" smtClean="0"/>
                        <a:t>su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Dễ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tạo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hình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nhẹ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cách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điện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không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thấm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nước</a:t>
                      </a:r>
                      <a:r>
                        <a:rPr lang="en-GB" sz="2000" baseline="0" dirty="0" smtClean="0"/>
                        <a:t>,…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Chế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tạo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các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: </a:t>
                      </a:r>
                      <a:r>
                        <a:rPr lang="en-GB" sz="2000" baseline="0" dirty="0" err="1" smtClean="0"/>
                        <a:t>vỏ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xe</a:t>
                      </a:r>
                      <a:r>
                        <a:rPr lang="en-GB" sz="2000" baseline="0" dirty="0" smtClean="0"/>
                        <a:t>, gang </a:t>
                      </a:r>
                      <a:r>
                        <a:rPr lang="en-GB" sz="2000" baseline="0" dirty="0" err="1" smtClean="0"/>
                        <a:t>tay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nệm</a:t>
                      </a:r>
                      <a:r>
                        <a:rPr lang="en-GB" sz="2000" baseline="0" dirty="0" smtClean="0"/>
                        <a:t>,…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 err="1" smtClean="0"/>
                        <a:t>Không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nên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để</a:t>
                      </a:r>
                      <a:r>
                        <a:rPr lang="en-GB" sz="2000" baseline="0" dirty="0" smtClean="0"/>
                        <a:t> ở </a:t>
                      </a:r>
                      <a:r>
                        <a:rPr lang="en-GB" sz="2000" baseline="0" dirty="0" err="1" smtClean="0"/>
                        <a:t>nơi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có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nhiệt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độ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quá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cao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hoặc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quá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thấp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tránh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tiếp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xúc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với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hóa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chất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sắt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nhọn</a:t>
                      </a:r>
                      <a:endParaRPr lang="en-US" sz="2000" baseline="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18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000" smtClean="0"/>
                        <a:t>Thủy</a:t>
                      </a:r>
                      <a:r>
                        <a:rPr lang="en-GB" sz="2000" baseline="0" smtClean="0"/>
                        <a:t> tinh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Bền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thấm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nước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suốt</a:t>
                      </a:r>
                      <a:r>
                        <a:rPr lang="en-US" sz="2000" baseline="0" dirty="0" smtClean="0"/>
                        <a:t>,…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000" dirty="0" err="1" smtClean="0"/>
                        <a:t>Chế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tạo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các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: </a:t>
                      </a:r>
                      <a:r>
                        <a:rPr lang="en-GB" sz="2000" baseline="0" dirty="0" err="1" smtClean="0"/>
                        <a:t>đồ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gia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cụ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thí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nghiệm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cẩn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thận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thủy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tinh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tránh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cứng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nặng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đè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lên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vì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dễ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vỡ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62237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47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78524" y="87327"/>
            <a:ext cx="5768234" cy="49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 1: </a:t>
            </a:r>
            <a:r>
              <a:rPr lang="nl-NL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Điền thông tin theo mẫu sau:</a:t>
            </a:r>
            <a:endParaRPr lang="en-US" sz="220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7159701"/>
              </p:ext>
            </p:extLst>
          </p:nvPr>
        </p:nvGraphicFramePr>
        <p:xfrm>
          <a:off x="191279" y="769570"/>
          <a:ext cx="883812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079">
                  <a:extLst>
                    <a:ext uri="{9D8B030D-6E8A-4147-A177-3AD203B41FA5}">
                      <a16:colId xmlns="" xmlns:a16="http://schemas.microsoft.com/office/drawing/2014/main" val="4179586406"/>
                    </a:ext>
                  </a:extLst>
                </a:gridCol>
                <a:gridCol w="2382253">
                  <a:extLst>
                    <a:ext uri="{9D8B030D-6E8A-4147-A177-3AD203B41FA5}">
                      <a16:colId xmlns="" xmlns:a16="http://schemas.microsoft.com/office/drawing/2014/main" val="3045654393"/>
                    </a:ext>
                  </a:extLst>
                </a:gridCol>
                <a:gridCol w="1876926">
                  <a:extLst>
                    <a:ext uri="{9D8B030D-6E8A-4147-A177-3AD203B41FA5}">
                      <a16:colId xmlns="" xmlns:a16="http://schemas.microsoft.com/office/drawing/2014/main" val="2479768392"/>
                    </a:ext>
                  </a:extLst>
                </a:gridCol>
                <a:gridCol w="3109866">
                  <a:extLst>
                    <a:ext uri="{9D8B030D-6E8A-4147-A177-3AD203B41FA5}">
                      <a16:colId xmlns="" xmlns:a16="http://schemas.microsoft.com/office/drawing/2014/main" val="3892298412"/>
                    </a:ext>
                  </a:extLst>
                </a:gridCol>
              </a:tblGrid>
              <a:tr h="63808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Tên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một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số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liệu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Tính</a:t>
                      </a:r>
                      <a:r>
                        <a:rPr lang="en-GB" sz="2000" baseline="0" smtClean="0"/>
                        <a:t> chất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Ứng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/>
                        <a:t>Cách</a:t>
                      </a:r>
                      <a:r>
                        <a:rPr lang="en-GB" sz="2000" baseline="0" smtClean="0"/>
                        <a:t> sử dụng an toàn hiệu quả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78125080"/>
                  </a:ext>
                </a:extLst>
              </a:tr>
              <a:tr h="14703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Gốm</a:t>
                      </a: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Cứng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bền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với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điều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môi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trường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cách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tốt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chịu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được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nhiệt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độ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cao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err="1" smtClean="0"/>
                        <a:t>Chế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tạo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các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vật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dụng</a:t>
                      </a:r>
                      <a:r>
                        <a:rPr lang="en-GB" sz="2000" baseline="0" dirty="0" smtClean="0"/>
                        <a:t>: </a:t>
                      </a:r>
                      <a:r>
                        <a:rPr lang="en-GB" sz="2000" baseline="0" dirty="0" err="1" smtClean="0"/>
                        <a:t>chén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cốc</a:t>
                      </a:r>
                      <a:r>
                        <a:rPr lang="en-GB" sz="2000" baseline="0" dirty="0" smtClean="0"/>
                        <a:t>, </a:t>
                      </a:r>
                      <a:r>
                        <a:rPr lang="en-GB" sz="2000" baseline="0" dirty="0" err="1" smtClean="0"/>
                        <a:t>đĩa</a:t>
                      </a:r>
                      <a:r>
                        <a:rPr lang="en-GB" sz="2000" baseline="0" dirty="0" smtClean="0"/>
                        <a:t>,…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Cần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cẩn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thận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gốm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tránh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cứng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nặng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đè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lên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vì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dễ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vỡ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47049818"/>
                  </a:ext>
                </a:extLst>
              </a:tr>
              <a:tr h="3606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Gỗ</a:t>
                      </a:r>
                      <a:endParaRPr lang="en-US" sz="2000" dirty="0" smtClean="0"/>
                    </a:p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Bền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chắc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dễ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tạo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dễ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tạo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dễ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bị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ẩm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mốc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dễ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cháy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làm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cửa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sàn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gỗ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các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đồ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nội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thất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tủ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bàn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ghế</a:t>
                      </a:r>
                      <a:r>
                        <a:rPr lang="en-US" sz="2000" baseline="0" dirty="0" smtClean="0"/>
                        <a:t>,…)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Gỗ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dễ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bị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ẩm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mốc</a:t>
                      </a:r>
                      <a:r>
                        <a:rPr lang="en-US" sz="2000" baseline="0" dirty="0" smtClean="0"/>
                        <a:t> hay </a:t>
                      </a:r>
                      <a:r>
                        <a:rPr lang="en-US" sz="2000" baseline="0" dirty="0" err="1" smtClean="0"/>
                        <a:t>bị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mối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mọt</a:t>
                      </a:r>
                      <a:r>
                        <a:rPr lang="en-US" sz="2000" baseline="0" dirty="0" smtClean="0"/>
                        <a:t>,…</a:t>
                      </a:r>
                      <a:r>
                        <a:rPr lang="en-US" sz="2000" baseline="0" dirty="0" err="1" smtClean="0"/>
                        <a:t>phá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hoại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nên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xử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lý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gỗ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sấy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tẩm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hóa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chất</a:t>
                      </a:r>
                      <a:r>
                        <a:rPr lang="en-US" sz="2000" baseline="0" dirty="0" smtClean="0"/>
                        <a:t>) </a:t>
                      </a:r>
                      <a:r>
                        <a:rPr lang="en-US" sz="2000" baseline="0" dirty="0" err="1" smtClean="0"/>
                        <a:t>trước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công</a:t>
                      </a:r>
                      <a:r>
                        <a:rPr lang="en-US" sz="2000" baseline="0" dirty="0" smtClean="0"/>
                        <a:t>.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1184821"/>
                  </a:ext>
                </a:extLst>
              </a:tr>
              <a:tr h="3606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19612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91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7" y="615635"/>
            <a:ext cx="1473212" cy="14666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689915" y="417836"/>
            <a:ext cx="4398948" cy="976940"/>
          </a:xfrm>
          <a:prstGeom prst="wedgeRoundRectCallout">
            <a:avLst>
              <a:gd name="adj1" fmla="val -58083"/>
              <a:gd name="adj2" fmla="val 7045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5734" y="444997"/>
            <a:ext cx="3947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Notched Right Arrow 6"/>
          <p:cNvSpPr/>
          <p:nvPr/>
        </p:nvSpPr>
        <p:spPr>
          <a:xfrm>
            <a:off x="404906" y="2983772"/>
            <a:ext cx="818148" cy="74595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98873" y="2627036"/>
            <a:ext cx="5988756" cy="18634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50050" y="2773947"/>
            <a:ext cx="5637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: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đàn</a:t>
            </a:r>
            <a:r>
              <a:rPr lang="en-US" sz="2400" dirty="0" smtClean="0"/>
              <a:t> </a:t>
            </a:r>
            <a:r>
              <a:rPr lang="en-US" sz="2400" dirty="0" err="1" smtClean="0"/>
              <a:t>hồi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dẻo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cứng</a:t>
            </a:r>
            <a:r>
              <a:rPr lang="en-US" sz="2400" dirty="0" smtClean="0"/>
              <a:t>,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bền</a:t>
            </a:r>
            <a:r>
              <a:rPr lang="en-US" sz="2400" dirty="0" smtClean="0"/>
              <a:t>, </a:t>
            </a:r>
            <a:r>
              <a:rPr lang="en-US" sz="2400" dirty="0" err="1" smtClean="0"/>
              <a:t>khả</a:t>
            </a:r>
            <a:r>
              <a:rPr lang="en-US" sz="2400" dirty="0" smtClean="0"/>
              <a:t> </a:t>
            </a:r>
            <a:r>
              <a:rPr lang="en-US" sz="2400" dirty="0" err="1" smtClean="0"/>
              <a:t>năng</a:t>
            </a:r>
            <a:r>
              <a:rPr lang="en-US" sz="2400" dirty="0" smtClean="0"/>
              <a:t> </a:t>
            </a:r>
            <a:r>
              <a:rPr lang="en-US" sz="2400" dirty="0" err="1" smtClean="0"/>
              <a:t>chịu</a:t>
            </a:r>
            <a:r>
              <a:rPr lang="en-US" sz="2400" dirty="0" smtClean="0"/>
              <a:t> </a:t>
            </a:r>
            <a:r>
              <a:rPr lang="en-US" sz="2400" dirty="0" err="1" smtClean="0"/>
              <a:t>nhiệt</a:t>
            </a:r>
            <a:r>
              <a:rPr lang="en-US" sz="2400" dirty="0" smtClean="0"/>
              <a:t>,…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8362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>
              <a:solidFill>
                <a:schemeClr val="lt1"/>
              </a:solidFill>
            </a:endParaRPr>
          </a:p>
        </p:txBody>
      </p:sp>
      <p:sp>
        <p:nvSpPr>
          <p:cNvPr id="13" name="Google Shape;1641;p22"/>
          <p:cNvSpPr txBox="1">
            <a:spLocks/>
          </p:cNvSpPr>
          <p:nvPr/>
        </p:nvSpPr>
        <p:spPr>
          <a:xfrm>
            <a:off x="712141" y="3287239"/>
            <a:ext cx="6323522" cy="138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Cho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2" descr="VinFast bất ngờ mở bán mẫu ô tô điện đầu tiên giá 690 triệu đồng | VOV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426" y="451191"/>
            <a:ext cx="4760422" cy="2677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52" name="Google Shape;1852;p34"/>
          <p:cNvSpPr txBox="1">
            <a:spLocks noGrp="1"/>
          </p:cNvSpPr>
          <p:nvPr>
            <p:ph type="body" idx="4294967295"/>
          </p:nvPr>
        </p:nvSpPr>
        <p:spPr>
          <a:xfrm>
            <a:off x="2996127" y="212833"/>
            <a:ext cx="3356547" cy="6962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smtClean="0">
                <a:solidFill>
                  <a:srgbClr val="002060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NHIỆM VỤ VỀ NHÀ</a:t>
            </a:r>
            <a:endParaRPr lang="en-GB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2130" y="1044675"/>
            <a:ext cx="6373639" cy="10895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một tính chất cơ bản của vật liệu và đề xuất cách kiểm tra tính chất đó theo bảng 8.1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1" y="416327"/>
            <a:ext cx="1780627" cy="21869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42363" y="2198840"/>
            <a:ext cx="2059954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NL" sz="22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 8.1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0872056"/>
              </p:ext>
            </p:extLst>
          </p:nvPr>
        </p:nvGraphicFramePr>
        <p:xfrm>
          <a:off x="673900" y="2893205"/>
          <a:ext cx="8001000" cy="195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8896">
                  <a:extLst>
                    <a:ext uri="{9D8B030D-6E8A-4147-A177-3AD203B41FA5}">
                      <a16:colId xmlns="" xmlns:a16="http://schemas.microsoft.com/office/drawing/2014/main" val="3276168191"/>
                    </a:ext>
                  </a:extLst>
                </a:gridCol>
                <a:gridCol w="2045369">
                  <a:extLst>
                    <a:ext uri="{9D8B030D-6E8A-4147-A177-3AD203B41FA5}">
                      <a16:colId xmlns="" xmlns:a16="http://schemas.microsoft.com/office/drawing/2014/main" val="2002786913"/>
                    </a:ext>
                  </a:extLst>
                </a:gridCol>
                <a:gridCol w="2506485">
                  <a:extLst>
                    <a:ext uri="{9D8B030D-6E8A-4147-A177-3AD203B41FA5}">
                      <a16:colId xmlns="" xmlns:a16="http://schemas.microsoft.com/office/drawing/2014/main" val="3580285541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3582692209"/>
                    </a:ext>
                  </a:extLst>
                </a:gridCol>
              </a:tblGrid>
              <a:tr h="676108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 smtClean="0"/>
                        <a:t>Tên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vật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liệu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 smtClean="0"/>
                        <a:t>Tính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chất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cơ</a:t>
                      </a:r>
                      <a:r>
                        <a:rPr lang="en-GB" sz="2200" baseline="0" dirty="0" smtClean="0"/>
                        <a:t> </a:t>
                      </a:r>
                      <a:r>
                        <a:rPr lang="en-GB" sz="2200" baseline="0" dirty="0" err="1" smtClean="0"/>
                        <a:t>bản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Đề</a:t>
                      </a:r>
                      <a:r>
                        <a:rPr lang="en-GB" sz="2200" baseline="0" smtClean="0"/>
                        <a:t> xuất cách kiểm tra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Dấu</a:t>
                      </a:r>
                      <a:r>
                        <a:rPr lang="en-GB" sz="2200" baseline="0" smtClean="0"/>
                        <a:t> hiệu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28185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Nhựa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dirty="0" err="1" smtClean="0"/>
                        <a:t>Nhẹ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Lấy</a:t>
                      </a:r>
                      <a:r>
                        <a:rPr lang="en-GB" sz="2200" baseline="0" smtClean="0"/>
                        <a:t> mẩu nhựa đặt vào chậu nước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200" smtClean="0"/>
                        <a:t>Mẩu</a:t>
                      </a:r>
                      <a:r>
                        <a:rPr lang="en-GB" sz="2200" baseline="0" smtClean="0"/>
                        <a:t> nhựa nổi trên mặt nước</a:t>
                      </a:r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741837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?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?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?</a:t>
                      </a:r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smtClean="0"/>
                        <a:t>?</a:t>
                      </a:r>
                      <a:endParaRPr lang="en-US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8985594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464963" y="3389966"/>
            <a:ext cx="7954027" cy="983063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00" b="1" kern="1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5300" b="1" kern="1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43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4024733"/>
              </p:ext>
            </p:extLst>
          </p:nvPr>
        </p:nvGraphicFramePr>
        <p:xfrm>
          <a:off x="178270" y="194558"/>
          <a:ext cx="8803005" cy="4836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225">
                  <a:extLst>
                    <a:ext uri="{9D8B030D-6E8A-4147-A177-3AD203B41FA5}">
                      <a16:colId xmlns="" xmlns:a16="http://schemas.microsoft.com/office/drawing/2014/main" val="2883240953"/>
                    </a:ext>
                  </a:extLst>
                </a:gridCol>
                <a:gridCol w="2743968">
                  <a:extLst>
                    <a:ext uri="{9D8B030D-6E8A-4147-A177-3AD203B41FA5}">
                      <a16:colId xmlns="" xmlns:a16="http://schemas.microsoft.com/office/drawing/2014/main" val="1277915981"/>
                    </a:ext>
                  </a:extLst>
                </a:gridCol>
                <a:gridCol w="3148812">
                  <a:extLst>
                    <a:ext uri="{9D8B030D-6E8A-4147-A177-3AD203B41FA5}">
                      <a16:colId xmlns="" xmlns:a16="http://schemas.microsoft.com/office/drawing/2014/main" val="422060680"/>
                    </a:ext>
                  </a:extLst>
                </a:gridCol>
              </a:tblGrid>
              <a:tr h="867716"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Tên</a:t>
                      </a:r>
                      <a:r>
                        <a:rPr lang="en-GB" sz="2200" baseline="0" smtClean="0"/>
                        <a:t> một số bộ phận của ô tô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Vật</a:t>
                      </a:r>
                      <a:r>
                        <a:rPr lang="en-GB" sz="2200" baseline="0" smtClean="0"/>
                        <a:t> liệu làm nên bộ phận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smtClean="0"/>
                        <a:t>Chất</a:t>
                      </a:r>
                      <a:r>
                        <a:rPr lang="en-GB" sz="2200" baseline="0" smtClean="0"/>
                        <a:t> tạo nên vật liệu</a:t>
                      </a:r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0921640"/>
                  </a:ext>
                </a:extLst>
              </a:tr>
              <a:tr h="793776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251723"/>
                  </a:ext>
                </a:extLst>
              </a:tr>
              <a:tr h="793776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6727473"/>
                  </a:ext>
                </a:extLst>
              </a:tr>
              <a:tr h="793776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5725089"/>
                  </a:ext>
                </a:extLst>
              </a:tr>
              <a:tr h="793776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8065187"/>
                  </a:ext>
                </a:extLst>
              </a:tr>
              <a:tr h="793776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6111176"/>
                  </a:ext>
                </a:extLst>
              </a:tr>
            </a:tbl>
          </a:graphicData>
        </a:graphic>
      </p:graphicFrame>
      <p:sp>
        <p:nvSpPr>
          <p:cNvPr id="7" name="Google Shape;1593;p16"/>
          <p:cNvSpPr txBox="1">
            <a:spLocks/>
          </p:cNvSpPr>
          <p:nvPr/>
        </p:nvSpPr>
        <p:spPr>
          <a:xfrm>
            <a:off x="335725" y="1200277"/>
            <a:ext cx="1625251" cy="4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Lốp xe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593;p16"/>
          <p:cNvSpPr txBox="1">
            <a:spLocks/>
          </p:cNvSpPr>
          <p:nvPr/>
        </p:nvSpPr>
        <p:spPr>
          <a:xfrm>
            <a:off x="3218446" y="1200277"/>
            <a:ext cx="1625251" cy="4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su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593;p16"/>
          <p:cNvSpPr txBox="1">
            <a:spLocks/>
          </p:cNvSpPr>
          <p:nvPr/>
        </p:nvSpPr>
        <p:spPr>
          <a:xfrm>
            <a:off x="5933360" y="1200277"/>
            <a:ext cx="1625251" cy="4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su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593;p16"/>
          <p:cNvSpPr txBox="1">
            <a:spLocks/>
          </p:cNvSpPr>
          <p:nvPr/>
        </p:nvSpPr>
        <p:spPr>
          <a:xfrm>
            <a:off x="297468" y="2005536"/>
            <a:ext cx="1625251" cy="4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kính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593;p16"/>
          <p:cNvSpPr txBox="1">
            <a:spLocks/>
          </p:cNvSpPr>
          <p:nvPr/>
        </p:nvSpPr>
        <p:spPr>
          <a:xfrm>
            <a:off x="3231325" y="2009500"/>
            <a:ext cx="1625251" cy="4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 tinh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593;p16"/>
          <p:cNvSpPr txBox="1">
            <a:spLocks/>
          </p:cNvSpPr>
          <p:nvPr/>
        </p:nvSpPr>
        <p:spPr>
          <a:xfrm>
            <a:off x="5933360" y="2022379"/>
            <a:ext cx="1625251" cy="4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 tinh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1593;p16"/>
          <p:cNvSpPr txBox="1">
            <a:spLocks/>
          </p:cNvSpPr>
          <p:nvPr/>
        </p:nvSpPr>
        <p:spPr>
          <a:xfrm>
            <a:off x="335723" y="2866602"/>
            <a:ext cx="1625251" cy="4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cơ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593;p16"/>
          <p:cNvSpPr txBox="1">
            <a:spLocks/>
          </p:cNvSpPr>
          <p:nvPr/>
        </p:nvSpPr>
        <p:spPr>
          <a:xfrm>
            <a:off x="3231324" y="2818723"/>
            <a:ext cx="2168313" cy="4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loại, thép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593;p16"/>
          <p:cNvSpPr txBox="1">
            <a:spLocks/>
          </p:cNvSpPr>
          <p:nvPr/>
        </p:nvSpPr>
        <p:spPr>
          <a:xfrm>
            <a:off x="5981488" y="2846212"/>
            <a:ext cx="2989210" cy="7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 là thành phần chính của thép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593;p16"/>
          <p:cNvSpPr txBox="1">
            <a:spLocks/>
          </p:cNvSpPr>
          <p:nvPr/>
        </p:nvSpPr>
        <p:spPr>
          <a:xfrm>
            <a:off x="242114" y="3598316"/>
            <a:ext cx="2976332" cy="7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điều khiển, đồng hồ, tay nắm cửa,…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1593;p16"/>
          <p:cNvSpPr txBox="1">
            <a:spLocks/>
          </p:cNvSpPr>
          <p:nvPr/>
        </p:nvSpPr>
        <p:spPr>
          <a:xfrm>
            <a:off x="3224687" y="3395426"/>
            <a:ext cx="1303569" cy="7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1593;p16"/>
          <p:cNvSpPr txBox="1">
            <a:spLocks/>
          </p:cNvSpPr>
          <p:nvPr/>
        </p:nvSpPr>
        <p:spPr>
          <a:xfrm>
            <a:off x="6018202" y="3324800"/>
            <a:ext cx="1303569" cy="7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Nhựa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1593;p16"/>
          <p:cNvSpPr txBox="1">
            <a:spLocks/>
          </p:cNvSpPr>
          <p:nvPr/>
        </p:nvSpPr>
        <p:spPr>
          <a:xfrm>
            <a:off x="536251" y="4346817"/>
            <a:ext cx="1303569" cy="71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sz="2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3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5" grpId="0"/>
      <p:bldP spid="17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50" name="Google Shape;1641;p22"/>
          <p:cNvSpPr txBox="1">
            <a:spLocks/>
          </p:cNvSpPr>
          <p:nvPr/>
        </p:nvSpPr>
        <p:spPr>
          <a:xfrm>
            <a:off x="2747030" y="127986"/>
            <a:ext cx="3619438" cy="53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2310063" y="939403"/>
            <a:ext cx="6386340" cy="1047751"/>
          </a:xfrm>
          <a:custGeom>
            <a:avLst/>
            <a:gdLst>
              <a:gd name="connsiteX0" fmla="*/ 174628 w 1047750"/>
              <a:gd name="connsiteY0" fmla="*/ 0 h 5298757"/>
              <a:gd name="connsiteX1" fmla="*/ 873122 w 1047750"/>
              <a:gd name="connsiteY1" fmla="*/ 0 h 5298757"/>
              <a:gd name="connsiteX2" fmla="*/ 1047750 w 1047750"/>
              <a:gd name="connsiteY2" fmla="*/ 174628 h 5298757"/>
              <a:gd name="connsiteX3" fmla="*/ 1047750 w 1047750"/>
              <a:gd name="connsiteY3" fmla="*/ 5298757 h 5298757"/>
              <a:gd name="connsiteX4" fmla="*/ 1047750 w 1047750"/>
              <a:gd name="connsiteY4" fmla="*/ 5298757 h 5298757"/>
              <a:gd name="connsiteX5" fmla="*/ 0 w 1047750"/>
              <a:gd name="connsiteY5" fmla="*/ 5298757 h 5298757"/>
              <a:gd name="connsiteX6" fmla="*/ 0 w 1047750"/>
              <a:gd name="connsiteY6" fmla="*/ 5298757 h 5298757"/>
              <a:gd name="connsiteX7" fmla="*/ 0 w 1047750"/>
              <a:gd name="connsiteY7" fmla="*/ 174628 h 5298757"/>
              <a:gd name="connsiteX8" fmla="*/ 174628 w 1047750"/>
              <a:gd name="connsiteY8" fmla="*/ 0 h 529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5298757">
                <a:moveTo>
                  <a:pt x="1047750" y="883143"/>
                </a:moveTo>
                <a:lnTo>
                  <a:pt x="1047750" y="4415614"/>
                </a:lnTo>
                <a:cubicBezTo>
                  <a:pt x="1047750" y="4903357"/>
                  <a:pt x="1032290" y="5298754"/>
                  <a:pt x="1013220" y="5298754"/>
                </a:cubicBezTo>
                <a:lnTo>
                  <a:pt x="0" y="5298754"/>
                </a:lnTo>
                <a:lnTo>
                  <a:pt x="0" y="5298754"/>
                </a:lnTo>
                <a:lnTo>
                  <a:pt x="0" y="3"/>
                </a:lnTo>
                <a:lnTo>
                  <a:pt x="0" y="3"/>
                </a:lnTo>
                <a:lnTo>
                  <a:pt x="1013220" y="3"/>
                </a:lnTo>
                <a:cubicBezTo>
                  <a:pt x="1032290" y="3"/>
                  <a:pt x="1047750" y="395400"/>
                  <a:pt x="1047750" y="883143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4972" rIns="298797" bIns="174973" numCol="1" spcCol="1270" anchor="ctr" anchorCtr="0">
            <a:noAutofit/>
          </a:bodyPr>
          <a:lstStyle/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err="1" smtClean="0"/>
              <a:t>Tính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chất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và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ứng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dụng</a:t>
            </a:r>
            <a:endParaRPr lang="en-US" sz="2200" kern="1200" dirty="0"/>
          </a:p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dirty="0" err="1" smtClean="0"/>
              <a:t>Sử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dụng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các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vật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liệu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đảm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bảo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sự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phát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triển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bền</a:t>
            </a:r>
            <a:r>
              <a:rPr lang="en-GB" sz="2200" kern="1200" dirty="0" smtClean="0"/>
              <a:t> </a:t>
            </a:r>
            <a:r>
              <a:rPr lang="en-GB" sz="2200" kern="1200" dirty="0" err="1" smtClean="0"/>
              <a:t>vững</a:t>
            </a:r>
            <a:endParaRPr lang="en-US" sz="2200" kern="1200" dirty="0"/>
          </a:p>
        </p:txBody>
      </p:sp>
      <p:sp>
        <p:nvSpPr>
          <p:cNvPr id="52" name="Freeform 51"/>
          <p:cNvSpPr/>
          <p:nvPr/>
        </p:nvSpPr>
        <p:spPr>
          <a:xfrm>
            <a:off x="417095" y="854243"/>
            <a:ext cx="1892968" cy="1198396"/>
          </a:xfrm>
          <a:custGeom>
            <a:avLst/>
            <a:gdLst>
              <a:gd name="connsiteX0" fmla="*/ 0 w 2980550"/>
              <a:gd name="connsiteY0" fmla="*/ 218286 h 1309687"/>
              <a:gd name="connsiteX1" fmla="*/ 218286 w 2980550"/>
              <a:gd name="connsiteY1" fmla="*/ 0 h 1309687"/>
              <a:gd name="connsiteX2" fmla="*/ 2762264 w 2980550"/>
              <a:gd name="connsiteY2" fmla="*/ 0 h 1309687"/>
              <a:gd name="connsiteX3" fmla="*/ 2980550 w 2980550"/>
              <a:gd name="connsiteY3" fmla="*/ 218286 h 1309687"/>
              <a:gd name="connsiteX4" fmla="*/ 2980550 w 2980550"/>
              <a:gd name="connsiteY4" fmla="*/ 1091401 h 1309687"/>
              <a:gd name="connsiteX5" fmla="*/ 2762264 w 2980550"/>
              <a:gd name="connsiteY5" fmla="*/ 1309687 h 1309687"/>
              <a:gd name="connsiteX6" fmla="*/ 218286 w 2980550"/>
              <a:gd name="connsiteY6" fmla="*/ 1309687 h 1309687"/>
              <a:gd name="connsiteX7" fmla="*/ 0 w 2980550"/>
              <a:gd name="connsiteY7" fmla="*/ 1091401 h 1309687"/>
              <a:gd name="connsiteX8" fmla="*/ 0 w 298055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55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2762264" y="0"/>
                </a:lnTo>
                <a:cubicBezTo>
                  <a:pt x="2882820" y="0"/>
                  <a:pt x="2980550" y="97730"/>
                  <a:pt x="2980550" y="218286"/>
                </a:cubicBezTo>
                <a:lnTo>
                  <a:pt x="2980550" y="1091401"/>
                </a:lnTo>
                <a:cubicBezTo>
                  <a:pt x="2980550" y="1211957"/>
                  <a:pt x="2882820" y="1309687"/>
                  <a:pt x="276226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754" tIns="105844" rIns="147754" bIns="10584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smtClean="0"/>
              <a:t>Vật liệu</a:t>
            </a:r>
            <a:endParaRPr lang="en-US" sz="2200" b="1" kern="1200"/>
          </a:p>
        </p:txBody>
      </p:sp>
      <p:sp>
        <p:nvSpPr>
          <p:cNvPr id="53" name="Freeform 52"/>
          <p:cNvSpPr/>
          <p:nvPr/>
        </p:nvSpPr>
        <p:spPr>
          <a:xfrm>
            <a:off x="2310063" y="2254595"/>
            <a:ext cx="6386340" cy="1375173"/>
          </a:xfrm>
          <a:custGeom>
            <a:avLst/>
            <a:gdLst>
              <a:gd name="connsiteX0" fmla="*/ 174628 w 1047750"/>
              <a:gd name="connsiteY0" fmla="*/ 0 h 5298757"/>
              <a:gd name="connsiteX1" fmla="*/ 873122 w 1047750"/>
              <a:gd name="connsiteY1" fmla="*/ 0 h 5298757"/>
              <a:gd name="connsiteX2" fmla="*/ 1047750 w 1047750"/>
              <a:gd name="connsiteY2" fmla="*/ 174628 h 5298757"/>
              <a:gd name="connsiteX3" fmla="*/ 1047750 w 1047750"/>
              <a:gd name="connsiteY3" fmla="*/ 5298757 h 5298757"/>
              <a:gd name="connsiteX4" fmla="*/ 1047750 w 1047750"/>
              <a:gd name="connsiteY4" fmla="*/ 5298757 h 5298757"/>
              <a:gd name="connsiteX5" fmla="*/ 0 w 1047750"/>
              <a:gd name="connsiteY5" fmla="*/ 5298757 h 5298757"/>
              <a:gd name="connsiteX6" fmla="*/ 0 w 1047750"/>
              <a:gd name="connsiteY6" fmla="*/ 5298757 h 5298757"/>
              <a:gd name="connsiteX7" fmla="*/ 0 w 1047750"/>
              <a:gd name="connsiteY7" fmla="*/ 174628 h 5298757"/>
              <a:gd name="connsiteX8" fmla="*/ 174628 w 1047750"/>
              <a:gd name="connsiteY8" fmla="*/ 0 h 529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5298757">
                <a:moveTo>
                  <a:pt x="1047750" y="883143"/>
                </a:moveTo>
                <a:lnTo>
                  <a:pt x="1047750" y="4415614"/>
                </a:lnTo>
                <a:cubicBezTo>
                  <a:pt x="1047750" y="4903357"/>
                  <a:pt x="1032290" y="5298754"/>
                  <a:pt x="1013220" y="5298754"/>
                </a:cubicBezTo>
                <a:lnTo>
                  <a:pt x="0" y="5298754"/>
                </a:lnTo>
                <a:lnTo>
                  <a:pt x="0" y="5298754"/>
                </a:lnTo>
                <a:lnTo>
                  <a:pt x="0" y="3"/>
                </a:lnTo>
                <a:lnTo>
                  <a:pt x="0" y="3"/>
                </a:lnTo>
                <a:lnTo>
                  <a:pt x="1013220" y="3"/>
                </a:lnTo>
                <a:cubicBezTo>
                  <a:pt x="1032290" y="3"/>
                  <a:pt x="1047750" y="395400"/>
                  <a:pt x="1047750" y="883143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1527263"/>
              <a:satOff val="26952"/>
              <a:lumOff val="2007"/>
              <a:alphaOff val="0"/>
            </a:schemeClr>
          </a:lnRef>
          <a:fillRef idx="1">
            <a:schemeClr val="accent2">
              <a:tint val="40000"/>
              <a:alpha val="90000"/>
              <a:hueOff val="-1527263"/>
              <a:satOff val="26952"/>
              <a:lumOff val="2007"/>
              <a:alphaOff val="0"/>
            </a:schemeClr>
          </a:fillRef>
          <a:effectRef idx="0">
            <a:schemeClr val="accent2">
              <a:tint val="40000"/>
              <a:alpha val="90000"/>
              <a:hueOff val="-1527263"/>
              <a:satOff val="26952"/>
              <a:lumOff val="200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4972" rIns="298797" bIns="174973" numCol="1" spcCol="1270" anchor="ctr" anchorCtr="0">
            <a:noAutofit/>
          </a:bodyPr>
          <a:lstStyle/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smtClean="0"/>
              <a:t>Tính chất và ứng dụng</a:t>
            </a:r>
            <a:endParaRPr lang="en-US" sz="2200" kern="1200"/>
          </a:p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smtClean="0"/>
              <a:t>Sơ lược về an ninh năng lượng</a:t>
            </a:r>
            <a:endParaRPr lang="en-US" sz="2200" kern="1200"/>
          </a:p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smtClean="0"/>
              <a:t>Sử dụng nhiên liệu hiệu quả, an toàn và bảo đảm sự phát triển bền vững.</a:t>
            </a:r>
            <a:endParaRPr lang="en-US" sz="2200" kern="1200"/>
          </a:p>
        </p:txBody>
      </p:sp>
      <p:sp>
        <p:nvSpPr>
          <p:cNvPr id="54" name="Freeform 53"/>
          <p:cNvSpPr/>
          <p:nvPr/>
        </p:nvSpPr>
        <p:spPr>
          <a:xfrm>
            <a:off x="417095" y="2208789"/>
            <a:ext cx="1892968" cy="1420980"/>
          </a:xfrm>
          <a:custGeom>
            <a:avLst/>
            <a:gdLst>
              <a:gd name="connsiteX0" fmla="*/ 0 w 2980550"/>
              <a:gd name="connsiteY0" fmla="*/ 218286 h 1309687"/>
              <a:gd name="connsiteX1" fmla="*/ 218286 w 2980550"/>
              <a:gd name="connsiteY1" fmla="*/ 0 h 1309687"/>
              <a:gd name="connsiteX2" fmla="*/ 2762264 w 2980550"/>
              <a:gd name="connsiteY2" fmla="*/ 0 h 1309687"/>
              <a:gd name="connsiteX3" fmla="*/ 2980550 w 2980550"/>
              <a:gd name="connsiteY3" fmla="*/ 218286 h 1309687"/>
              <a:gd name="connsiteX4" fmla="*/ 2980550 w 2980550"/>
              <a:gd name="connsiteY4" fmla="*/ 1091401 h 1309687"/>
              <a:gd name="connsiteX5" fmla="*/ 2762264 w 2980550"/>
              <a:gd name="connsiteY5" fmla="*/ 1309687 h 1309687"/>
              <a:gd name="connsiteX6" fmla="*/ 218286 w 2980550"/>
              <a:gd name="connsiteY6" fmla="*/ 1309687 h 1309687"/>
              <a:gd name="connsiteX7" fmla="*/ 0 w 2980550"/>
              <a:gd name="connsiteY7" fmla="*/ 1091401 h 1309687"/>
              <a:gd name="connsiteX8" fmla="*/ 0 w 298055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55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2762264" y="0"/>
                </a:lnTo>
                <a:cubicBezTo>
                  <a:pt x="2882820" y="0"/>
                  <a:pt x="2980550" y="97730"/>
                  <a:pt x="2980550" y="218286"/>
                </a:cubicBezTo>
                <a:lnTo>
                  <a:pt x="2980550" y="1091401"/>
                </a:lnTo>
                <a:cubicBezTo>
                  <a:pt x="2980550" y="1211957"/>
                  <a:pt x="2882820" y="1309687"/>
                  <a:pt x="276226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44198"/>
              <a:satOff val="17568"/>
              <a:lumOff val="2352"/>
              <a:alphaOff val="0"/>
            </a:schemeClr>
          </a:fillRef>
          <a:effectRef idx="1">
            <a:schemeClr val="accent2">
              <a:hueOff val="-944198"/>
              <a:satOff val="17568"/>
              <a:lumOff val="23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754" tIns="105844" rIns="147754" bIns="10584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smtClean="0"/>
              <a:t>Nhiên liệu</a:t>
            </a:r>
            <a:endParaRPr lang="en-US" sz="2200" b="1" kern="1200"/>
          </a:p>
        </p:txBody>
      </p:sp>
      <p:sp>
        <p:nvSpPr>
          <p:cNvPr id="55" name="Freeform 54"/>
          <p:cNvSpPr/>
          <p:nvPr/>
        </p:nvSpPr>
        <p:spPr>
          <a:xfrm>
            <a:off x="2310063" y="3899608"/>
            <a:ext cx="6386340" cy="1047751"/>
          </a:xfrm>
          <a:custGeom>
            <a:avLst/>
            <a:gdLst>
              <a:gd name="connsiteX0" fmla="*/ 174628 w 1047750"/>
              <a:gd name="connsiteY0" fmla="*/ 0 h 5298757"/>
              <a:gd name="connsiteX1" fmla="*/ 873122 w 1047750"/>
              <a:gd name="connsiteY1" fmla="*/ 0 h 5298757"/>
              <a:gd name="connsiteX2" fmla="*/ 1047750 w 1047750"/>
              <a:gd name="connsiteY2" fmla="*/ 174628 h 5298757"/>
              <a:gd name="connsiteX3" fmla="*/ 1047750 w 1047750"/>
              <a:gd name="connsiteY3" fmla="*/ 5298757 h 5298757"/>
              <a:gd name="connsiteX4" fmla="*/ 1047750 w 1047750"/>
              <a:gd name="connsiteY4" fmla="*/ 5298757 h 5298757"/>
              <a:gd name="connsiteX5" fmla="*/ 0 w 1047750"/>
              <a:gd name="connsiteY5" fmla="*/ 5298757 h 5298757"/>
              <a:gd name="connsiteX6" fmla="*/ 0 w 1047750"/>
              <a:gd name="connsiteY6" fmla="*/ 5298757 h 5298757"/>
              <a:gd name="connsiteX7" fmla="*/ 0 w 1047750"/>
              <a:gd name="connsiteY7" fmla="*/ 174628 h 5298757"/>
              <a:gd name="connsiteX8" fmla="*/ 174628 w 1047750"/>
              <a:gd name="connsiteY8" fmla="*/ 0 h 529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750" h="5298757">
                <a:moveTo>
                  <a:pt x="1047750" y="883143"/>
                </a:moveTo>
                <a:lnTo>
                  <a:pt x="1047750" y="4415614"/>
                </a:lnTo>
                <a:cubicBezTo>
                  <a:pt x="1047750" y="4903357"/>
                  <a:pt x="1032290" y="5298754"/>
                  <a:pt x="1013220" y="5298754"/>
                </a:cubicBezTo>
                <a:lnTo>
                  <a:pt x="0" y="5298754"/>
                </a:lnTo>
                <a:lnTo>
                  <a:pt x="0" y="5298754"/>
                </a:lnTo>
                <a:lnTo>
                  <a:pt x="0" y="3"/>
                </a:lnTo>
                <a:lnTo>
                  <a:pt x="0" y="3"/>
                </a:lnTo>
                <a:lnTo>
                  <a:pt x="1013220" y="3"/>
                </a:lnTo>
                <a:cubicBezTo>
                  <a:pt x="1032290" y="3"/>
                  <a:pt x="1047750" y="395400"/>
                  <a:pt x="1047750" y="883143"/>
                </a:cubicBez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lnRef>
          <a:fillRef idx="1"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fillRef>
          <a:effectRef idx="0"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4973" rIns="298797" bIns="174972" numCol="1" spcCol="1270" anchor="ctr" anchorCtr="0">
            <a:noAutofit/>
          </a:bodyPr>
          <a:lstStyle/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smtClean="0"/>
              <a:t>Tính chất và ứng dụng</a:t>
            </a:r>
            <a:endParaRPr lang="en-US" sz="2200" kern="1200"/>
          </a:p>
          <a:p>
            <a:pPr marL="228600" lvl="1" indent="-228600" algn="just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200" kern="1200" smtClean="0"/>
              <a:t>Sử dụng nguyên liệu hiệu quả, an toàn và bảo đảm sự phát triển bền vững.</a:t>
            </a:r>
            <a:endParaRPr lang="en-US" sz="2200" kern="1200"/>
          </a:p>
        </p:txBody>
      </p:sp>
      <p:sp>
        <p:nvSpPr>
          <p:cNvPr id="56" name="Freeform 55"/>
          <p:cNvSpPr/>
          <p:nvPr/>
        </p:nvSpPr>
        <p:spPr>
          <a:xfrm>
            <a:off x="417095" y="3834122"/>
            <a:ext cx="1892968" cy="1113237"/>
          </a:xfrm>
          <a:custGeom>
            <a:avLst/>
            <a:gdLst>
              <a:gd name="connsiteX0" fmla="*/ 0 w 2980550"/>
              <a:gd name="connsiteY0" fmla="*/ 218286 h 1309687"/>
              <a:gd name="connsiteX1" fmla="*/ 218286 w 2980550"/>
              <a:gd name="connsiteY1" fmla="*/ 0 h 1309687"/>
              <a:gd name="connsiteX2" fmla="*/ 2762264 w 2980550"/>
              <a:gd name="connsiteY2" fmla="*/ 0 h 1309687"/>
              <a:gd name="connsiteX3" fmla="*/ 2980550 w 2980550"/>
              <a:gd name="connsiteY3" fmla="*/ 218286 h 1309687"/>
              <a:gd name="connsiteX4" fmla="*/ 2980550 w 2980550"/>
              <a:gd name="connsiteY4" fmla="*/ 1091401 h 1309687"/>
              <a:gd name="connsiteX5" fmla="*/ 2762264 w 2980550"/>
              <a:gd name="connsiteY5" fmla="*/ 1309687 h 1309687"/>
              <a:gd name="connsiteX6" fmla="*/ 218286 w 2980550"/>
              <a:gd name="connsiteY6" fmla="*/ 1309687 h 1309687"/>
              <a:gd name="connsiteX7" fmla="*/ 0 w 2980550"/>
              <a:gd name="connsiteY7" fmla="*/ 1091401 h 1309687"/>
              <a:gd name="connsiteX8" fmla="*/ 0 w 2980550"/>
              <a:gd name="connsiteY8" fmla="*/ 218286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0550" h="1309687">
                <a:moveTo>
                  <a:pt x="0" y="218286"/>
                </a:moveTo>
                <a:cubicBezTo>
                  <a:pt x="0" y="97730"/>
                  <a:pt x="97730" y="0"/>
                  <a:pt x="218286" y="0"/>
                </a:cubicBezTo>
                <a:lnTo>
                  <a:pt x="2762264" y="0"/>
                </a:lnTo>
                <a:cubicBezTo>
                  <a:pt x="2882820" y="0"/>
                  <a:pt x="2980550" y="97730"/>
                  <a:pt x="2980550" y="218286"/>
                </a:cubicBezTo>
                <a:lnTo>
                  <a:pt x="2980550" y="1091401"/>
                </a:lnTo>
                <a:cubicBezTo>
                  <a:pt x="2980550" y="1211957"/>
                  <a:pt x="2882820" y="1309687"/>
                  <a:pt x="2762264" y="1309687"/>
                </a:cubicBezTo>
                <a:lnTo>
                  <a:pt x="218286" y="1309687"/>
                </a:lnTo>
                <a:cubicBezTo>
                  <a:pt x="97730" y="1309687"/>
                  <a:pt x="0" y="1211957"/>
                  <a:pt x="0" y="1091401"/>
                </a:cubicBezTo>
                <a:lnTo>
                  <a:pt x="0" y="218286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888395"/>
              <a:satOff val="35136"/>
              <a:lumOff val="4705"/>
              <a:alphaOff val="0"/>
            </a:schemeClr>
          </a:fillRef>
          <a:effectRef idx="1">
            <a:schemeClr val="accent2">
              <a:hueOff val="-1888395"/>
              <a:satOff val="35136"/>
              <a:lumOff val="47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754" tIns="105844" rIns="147754" bIns="10584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200" b="1" kern="1200" smtClean="0"/>
              <a:t>Nguyên liệu</a:t>
            </a:r>
            <a:endParaRPr lang="en-US" sz="2200" b="1" kern="1200"/>
          </a:p>
        </p:txBody>
      </p:sp>
    </p:spTree>
    <p:extLst>
      <p:ext uri="{BB962C8B-B14F-4D97-AF65-F5344CB8AC3E}">
        <p14:creationId xmlns="" xmlns:p14="http://schemas.microsoft.com/office/powerpoint/2010/main" val="3505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385180" y="2155508"/>
            <a:ext cx="5852746" cy="12147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6" name="Google Shape;1641;p22"/>
          <p:cNvSpPr txBox="1">
            <a:spLocks/>
          </p:cNvSpPr>
          <p:nvPr/>
        </p:nvSpPr>
        <p:spPr>
          <a:xfrm>
            <a:off x="737755" y="770021"/>
            <a:ext cx="5290065" cy="437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4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một số vật liệu mà em biết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8346" y="1355841"/>
            <a:ext cx="6320088" cy="3127676"/>
            <a:chOff x="798346" y="1355841"/>
            <a:chExt cx="6320088" cy="31276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409" y="1959392"/>
              <a:ext cx="6296025" cy="25241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98346" y="1355841"/>
              <a:ext cx="9220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200" b="1" smtClean="0">
                  <a:solidFill>
                    <a:srgbClr val="FF0000"/>
                  </a:solidFill>
                </a:rPr>
                <a:t>Nhựa</a:t>
              </a:r>
              <a:endParaRPr 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618008" y="809018"/>
            <a:ext cx="12827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smtClean="0">
                <a:solidFill>
                  <a:srgbClr val="FF0000"/>
                </a:solidFill>
              </a:rPr>
              <a:t>Kim loại</a:t>
            </a:r>
            <a:endPara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00" y="831850"/>
            <a:ext cx="5495925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0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695754" y="748860"/>
            <a:ext cx="11272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smtClean="0">
                <a:solidFill>
                  <a:srgbClr val="FF0000"/>
                </a:solidFill>
              </a:rPr>
              <a:t>Cao su</a:t>
            </a:r>
            <a:endPara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54" y="1349425"/>
            <a:ext cx="7229475" cy="3324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1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662193" y="772923"/>
            <a:ext cx="1459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smtClean="0">
                <a:solidFill>
                  <a:srgbClr val="FF0000"/>
                </a:solidFill>
              </a:rPr>
              <a:t>Thủy tinh</a:t>
            </a:r>
            <a:endPara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78" y="1562100"/>
            <a:ext cx="7381875" cy="293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32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phesus 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1064</Words>
  <Application>Microsoft Office PowerPoint</Application>
  <PresentationFormat>On-screen Show (16:9)</PresentationFormat>
  <Paragraphs>239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Amatic SC</vt:lpstr>
      <vt:lpstr>Encode Sans Semi Condensed Light</vt:lpstr>
      <vt:lpstr>Calibri</vt:lpstr>
      <vt:lpstr>Ephesus template</vt:lpstr>
      <vt:lpstr>Tiết 25. BÀI 8: MỘT SỐ VẬT LIỆU, NHIÊN LIỆU VÀ NGUYÊN LIỆU THÔNG DỤNG</vt:lpstr>
      <vt:lpstr>Slide 2</vt:lpstr>
      <vt:lpstr>Slide 3</vt:lpstr>
      <vt:lpstr>Slide 4</vt:lpstr>
      <vt:lpstr>I. Một số vật liệu thông dụng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AN TOÀN TRONG PHÒNG THỰC HÀNH</dc:title>
  <cp:lastModifiedBy>Admin</cp:lastModifiedBy>
  <cp:revision>74</cp:revision>
  <dcterms:modified xsi:type="dcterms:W3CDTF">2022-10-17T11:08:44Z</dcterms:modified>
</cp:coreProperties>
</file>