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5" r:id="rId3"/>
    <p:sldId id="257" r:id="rId4"/>
    <p:sldId id="263" r:id="rId5"/>
    <p:sldId id="258" r:id="rId6"/>
    <p:sldId id="274" r:id="rId7"/>
    <p:sldId id="264" r:id="rId8"/>
    <p:sldId id="260" r:id="rId9"/>
    <p:sldId id="275" r:id="rId10"/>
    <p:sldId id="259" r:id="rId11"/>
    <p:sldId id="269" r:id="rId12"/>
    <p:sldId id="276" r:id="rId13"/>
    <p:sldId id="273" r:id="rId14"/>
    <p:sldId id="277" r:id="rId15"/>
    <p:sldId id="279" r:id="rId16"/>
    <p:sldId id="270" r:id="rId17"/>
    <p:sldId id="281" r:id="rId18"/>
    <p:sldId id="271" r:id="rId19"/>
    <p:sldId id="278" r:id="rId20"/>
    <p:sldId id="282" r:id="rId21"/>
    <p:sldId id="283" r:id="rId22"/>
    <p:sldId id="272" r:id="rId23"/>
    <p:sldId id="256" r:id="rId24"/>
    <p:sldId id="267" r:id="rId25"/>
    <p:sldId id="268" r:id="rId26"/>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D"/>
    <a:srgbClr val="FCEEF8"/>
    <a:srgbClr val="FAE2F4"/>
    <a:srgbClr val="FADE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2" d="100"/>
          <a:sy n="42" d="100"/>
        </p:scale>
        <p:origin x="7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sv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svg"/><Relationship Id="rId5" Type="http://schemas.openxmlformats.org/officeDocument/2006/relationships/image" Target="../media/image50.svg"/><Relationship Id="rId10" Type="http://schemas.openxmlformats.org/officeDocument/2006/relationships/image" Target="../media/image5.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0.svg"/><Relationship Id="rId3" Type="http://schemas.openxmlformats.org/officeDocument/2006/relationships/image" Target="../media/image56.svg"/><Relationship Id="rId7" Type="http://schemas.openxmlformats.org/officeDocument/2006/relationships/image" Target="../media/image5.png"/><Relationship Id="rId12"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58.png"/><Relationship Id="rId5" Type="http://schemas.openxmlformats.org/officeDocument/2006/relationships/image" Target="../media/image12.svg"/><Relationship Id="rId10" Type="http://schemas.openxmlformats.org/officeDocument/2006/relationships/image" Target="../media/image4.svg"/><Relationship Id="rId4" Type="http://schemas.openxmlformats.org/officeDocument/2006/relationships/image" Target="../media/image11.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svg"/><Relationship Id="rId7" Type="http://schemas.openxmlformats.org/officeDocument/2006/relationships/image" Target="../media/image64.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8.svg"/><Relationship Id="rId10" Type="http://schemas.openxmlformats.org/officeDocument/2006/relationships/image" Target="../media/image65.png"/><Relationship Id="rId4" Type="http://schemas.openxmlformats.org/officeDocument/2006/relationships/image" Target="../media/image47.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6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7.sv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1.png"/><Relationship Id="rId5" Type="http://schemas.openxmlformats.org/officeDocument/2006/relationships/image" Target="../media/image6.svg"/><Relationship Id="rId10" Type="http://schemas.openxmlformats.org/officeDocument/2006/relationships/image" Target="../media/image72.jpeg"/><Relationship Id="rId4" Type="http://schemas.openxmlformats.org/officeDocument/2006/relationships/image" Target="../media/image5.png"/><Relationship Id="rId9" Type="http://schemas.openxmlformats.org/officeDocument/2006/relationships/image" Target="../media/image15.sv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4.svg"/><Relationship Id="rId7"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svg"/><Relationship Id="rId7" Type="http://schemas.openxmlformats.org/officeDocument/2006/relationships/image" Target="../media/image77.svg"/><Relationship Id="rId12" Type="http://schemas.openxmlformats.org/officeDocument/2006/relationships/image" Target="../media/image8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33.svg"/><Relationship Id="rId10" Type="http://schemas.openxmlformats.org/officeDocument/2006/relationships/image" Target="../media/image80.svg"/><Relationship Id="rId4" Type="http://schemas.openxmlformats.org/officeDocument/2006/relationships/image" Target="../media/image32.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svg"/><Relationship Id="rId7" Type="http://schemas.openxmlformats.org/officeDocument/2006/relationships/image" Target="../media/image1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8.svg"/><Relationship Id="rId7" Type="http://schemas.openxmlformats.org/officeDocument/2006/relationships/image" Target="../media/image8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6.sv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88.sv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0.svg"/><Relationship Id="rId7" Type="http://schemas.openxmlformats.org/officeDocument/2006/relationships/image" Target="../media/image33.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svg"/><Relationship Id="rId7" Type="http://schemas.openxmlformats.org/officeDocument/2006/relationships/image" Target="../media/image15.svg"/><Relationship Id="rId12"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svg"/><Relationship Id="rId7" Type="http://schemas.openxmlformats.org/officeDocument/2006/relationships/image" Target="../media/image1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6.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38.png"/><Relationship Id="rId2" Type="http://schemas.openxmlformats.org/officeDocument/2006/relationships/image" Target="../media/image5.png"/><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svg"/><Relationship Id="rId5" Type="http://schemas.openxmlformats.org/officeDocument/2006/relationships/image" Target="../media/image33.sv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sv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200" y="1409701"/>
            <a:ext cx="16611600" cy="78552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87624"/>
            <a:ext cx="1752600" cy="249925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44800" y="7429500"/>
            <a:ext cx="2607469" cy="28575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844665"/>
            <a:ext cx="3426535" cy="3139563"/>
          </a:xfrm>
          <a:prstGeom prst="rect">
            <a:avLst/>
          </a:prstGeom>
        </p:spPr>
      </p:pic>
      <p:sp>
        <p:nvSpPr>
          <p:cNvPr id="8" name="TextBox 7">
            <a:extLst>
              <a:ext uri="{FF2B5EF4-FFF2-40B4-BE49-F238E27FC236}">
                <a16:creationId xmlns:a16="http://schemas.microsoft.com/office/drawing/2014/main" id="{E9928840-27AB-7342-A3BC-E3D720AA363D}"/>
              </a:ext>
            </a:extLst>
          </p:cNvPr>
          <p:cNvSpPr txBox="1"/>
          <p:nvPr/>
        </p:nvSpPr>
        <p:spPr>
          <a:xfrm>
            <a:off x="1260225" y="3604722"/>
            <a:ext cx="15767549" cy="3465179"/>
          </a:xfrm>
          <a:prstGeom prst="rect">
            <a:avLst/>
          </a:prstGeom>
        </p:spPr>
        <p:txBody>
          <a:bodyPr wrap="square" lIns="0" tIns="0" rIns="0" bIns="0" rtlCol="0" anchor="t">
            <a:spAutoFit/>
          </a:bodyPr>
          <a:lstStyle/>
          <a:p>
            <a:pPr algn="ctr">
              <a:lnSpc>
                <a:spcPct val="15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CÁC EM ĐẾN VỚI BÀI GIẢNG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8895424"/>
            <a:ext cx="923258" cy="1316589"/>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782" y="190500"/>
            <a:ext cx="1270218" cy="1392020"/>
          </a:xfrm>
          <a:prstGeom prst="rect">
            <a:avLst/>
          </a:prstGeom>
        </p:spPr>
      </p:pic>
      <p:grpSp>
        <p:nvGrpSpPr>
          <p:cNvPr id="15" name="Group 14">
            <a:extLst>
              <a:ext uri="{FF2B5EF4-FFF2-40B4-BE49-F238E27FC236}">
                <a16:creationId xmlns:a16="http://schemas.microsoft.com/office/drawing/2014/main" id="{6F34050A-2543-CA45-F2D4-F032007B5B43}"/>
              </a:ext>
            </a:extLst>
          </p:cNvPr>
          <p:cNvGrpSpPr/>
          <p:nvPr/>
        </p:nvGrpSpPr>
        <p:grpSpPr>
          <a:xfrm>
            <a:off x="481256" y="555246"/>
            <a:ext cx="15292144" cy="1699997"/>
            <a:chOff x="481256" y="555246"/>
            <a:chExt cx="15292144" cy="1699997"/>
          </a:xfrm>
        </p:grpSpPr>
        <p:sp>
          <p:nvSpPr>
            <p:cNvPr id="3" name="Line Callout 1 (Border and Accent Bar) 3">
              <a:extLst>
                <a:ext uri="{FF2B5EF4-FFF2-40B4-BE49-F238E27FC236}">
                  <a16:creationId xmlns:a16="http://schemas.microsoft.com/office/drawing/2014/main" id="{87786F32-C6C6-C2C5-692D-5660EED1A9CF}"/>
                </a:ext>
              </a:extLst>
            </p:cNvPr>
            <p:cNvSpPr/>
            <p:nvPr/>
          </p:nvSpPr>
          <p:spPr>
            <a:xfrm>
              <a:off x="481256" y="699827"/>
              <a:ext cx="14935200" cy="1410836"/>
            </a:xfrm>
            <a:prstGeom prst="accentBorderCallout1">
              <a:avLst>
                <a:gd name="adj1" fmla="val 18750"/>
                <a:gd name="adj2" fmla="val -3127"/>
                <a:gd name="adj3" fmla="val 17954"/>
                <a:gd name="adj4" fmla="val -17509"/>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Gợi ý trả lời: </a:t>
              </a:r>
              <a:r>
                <a:rPr lang="en-US" sz="4400">
                  <a:solidFill>
                    <a:schemeClr val="tx1"/>
                  </a:solidFill>
                  <a:latin typeface="Arial" panose="020B0604020202020204" pitchFamily="34" charset="0"/>
                  <a:cs typeface="Arial" panose="020B0604020202020204" pitchFamily="34" charset="0"/>
                </a:rPr>
                <a:t>Những k</a:t>
              </a:r>
              <a:r>
                <a:rPr lang="vi-VN" sz="4400">
                  <a:solidFill>
                    <a:schemeClr val="tx1"/>
                  </a:solidFill>
                  <a:latin typeface="Arial" panose="020B0604020202020204" pitchFamily="34" charset="0"/>
                  <a:cs typeface="Arial" panose="020B0604020202020204" pitchFamily="34" charset="0"/>
                </a:rPr>
                <a:t>ĩ năng thương thuyết</a:t>
              </a:r>
              <a:endParaRPr lang="en-US" sz="4400" i="1">
                <a:solidFill>
                  <a:schemeClr val="tx1"/>
                </a:solidFill>
                <a:latin typeface="Arial" panose="020B0604020202020204" pitchFamily="34" charset="0"/>
                <a:cs typeface="Arial" panose="020B0604020202020204" pitchFamily="34" charset="0"/>
              </a:endParaRPr>
            </a:p>
          </p:txBody>
        </p:sp>
        <p:pic>
          <p:nvPicPr>
            <p:cNvPr id="14" name="Picture 13" descr="Cartoon of two men at a table&#10;&#10;Description automatically generated">
              <a:extLst>
                <a:ext uri="{FF2B5EF4-FFF2-40B4-BE49-F238E27FC236}">
                  <a16:creationId xmlns:a16="http://schemas.microsoft.com/office/drawing/2014/main" id="{029346D3-7D1D-DFAD-20CD-302590CB00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92200" y="555246"/>
              <a:ext cx="1981200" cy="1699997"/>
            </a:xfrm>
            <a:prstGeom prst="rect">
              <a:avLst/>
            </a:prstGeom>
          </p:spPr>
        </p:pic>
      </p:grpSp>
      <p:grpSp>
        <p:nvGrpSpPr>
          <p:cNvPr id="18" name="Group 17">
            <a:extLst>
              <a:ext uri="{FF2B5EF4-FFF2-40B4-BE49-F238E27FC236}">
                <a16:creationId xmlns:a16="http://schemas.microsoft.com/office/drawing/2014/main" id="{3F8CAB55-FC4F-D67C-AB3E-D4D06DE54116}"/>
              </a:ext>
            </a:extLst>
          </p:cNvPr>
          <p:cNvGrpSpPr/>
          <p:nvPr/>
        </p:nvGrpSpPr>
        <p:grpSpPr>
          <a:xfrm>
            <a:off x="466016" y="2556275"/>
            <a:ext cx="11887200" cy="2057401"/>
            <a:chOff x="304800" y="2552700"/>
            <a:chExt cx="11887200" cy="2057401"/>
          </a:xfrm>
        </p:grpSpPr>
        <p:sp>
          <p:nvSpPr>
            <p:cNvPr id="5" name="Arrow: Pentagon 4">
              <a:extLst>
                <a:ext uri="{FF2B5EF4-FFF2-40B4-BE49-F238E27FC236}">
                  <a16:creationId xmlns:a16="http://schemas.microsoft.com/office/drawing/2014/main" id="{88190DBD-98FA-E567-7B69-64455FEAE1C9}"/>
                </a:ext>
              </a:extLst>
            </p:cNvPr>
            <p:cNvSpPr/>
            <p:nvPr/>
          </p:nvSpPr>
          <p:spPr>
            <a:xfrm>
              <a:off x="990600" y="3019435"/>
              <a:ext cx="11201400" cy="1410836"/>
            </a:xfrm>
            <a:prstGeom prst="homePlat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a:cs typeface="Arial" panose="020B0604020202020204" pitchFamily="34" charset="0"/>
                </a:rPr>
                <a:t>Tin tưởng vào bản thân</a:t>
              </a:r>
              <a:endParaRPr lang="en-US" sz="4400" dirty="0">
                <a:latin typeface="Arial" panose="020B0604020202020204" pitchFamily="34" charset="0"/>
                <a:cs typeface="Arial" panose="020B0604020202020204" pitchFamily="34" charset="0"/>
              </a:endParaRPr>
            </a:p>
          </p:txBody>
        </p:sp>
        <p:pic>
          <p:nvPicPr>
            <p:cNvPr id="17" name="Picture 16" descr="A cartoon of kids flexing their arms&#10;&#10;Description automatically generated">
              <a:extLst>
                <a:ext uri="{FF2B5EF4-FFF2-40B4-BE49-F238E27FC236}">
                  <a16:creationId xmlns:a16="http://schemas.microsoft.com/office/drawing/2014/main" id="{1A40BC8D-8C60-3AF6-AAE2-87F1D8FEC0BE}"/>
                </a:ext>
              </a:extLst>
            </p:cNvPr>
            <p:cNvPicPr>
              <a:picLocks noChangeAspect="1"/>
            </p:cNvPicPr>
            <p:nvPr/>
          </p:nvPicPr>
          <p:blipFill rotWithShape="1">
            <a:blip r:embed="rId7">
              <a:extLst>
                <a:ext uri="{28A0092B-C50C-407E-A947-70E740481C1C}">
                  <a14:useLocalDpi xmlns:a14="http://schemas.microsoft.com/office/drawing/2010/main" val="0"/>
                </a:ext>
              </a:extLst>
            </a:blip>
            <a:srcRect t="14471" b="5845"/>
            <a:stretch/>
          </p:blipFill>
          <p:spPr>
            <a:xfrm>
              <a:off x="304800" y="2552700"/>
              <a:ext cx="2581984" cy="2057401"/>
            </a:xfrm>
            <a:prstGeom prst="rect">
              <a:avLst/>
            </a:prstGeom>
          </p:spPr>
        </p:pic>
      </p:grpSp>
      <p:grpSp>
        <p:nvGrpSpPr>
          <p:cNvPr id="23" name="Group 22">
            <a:extLst>
              <a:ext uri="{FF2B5EF4-FFF2-40B4-BE49-F238E27FC236}">
                <a16:creationId xmlns:a16="http://schemas.microsoft.com/office/drawing/2014/main" id="{EC2B4AC7-D5D3-FD87-DEA9-57F3DDDEF931}"/>
              </a:ext>
            </a:extLst>
          </p:cNvPr>
          <p:cNvGrpSpPr/>
          <p:nvPr/>
        </p:nvGrpSpPr>
        <p:grpSpPr>
          <a:xfrm>
            <a:off x="2817925" y="4640290"/>
            <a:ext cx="11668891" cy="2217770"/>
            <a:chOff x="2741725" y="4664097"/>
            <a:chExt cx="11668891" cy="2217770"/>
          </a:xfrm>
        </p:grpSpPr>
        <p:sp>
          <p:nvSpPr>
            <p:cNvPr id="9" name="Arrow: Pentagon 8">
              <a:extLst>
                <a:ext uri="{FF2B5EF4-FFF2-40B4-BE49-F238E27FC236}">
                  <a16:creationId xmlns:a16="http://schemas.microsoft.com/office/drawing/2014/main" id="{A0348E20-0540-011E-E3BB-9A2F8BE9E5E7}"/>
                </a:ext>
              </a:extLst>
            </p:cNvPr>
            <p:cNvSpPr/>
            <p:nvPr/>
          </p:nvSpPr>
          <p:spPr>
            <a:xfrm>
              <a:off x="3209216" y="5301940"/>
              <a:ext cx="11201400" cy="1555544"/>
            </a:xfrm>
            <a:prstGeom prst="homePlat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Có lòng kiên nhẫn</a:t>
              </a:r>
              <a:endParaRPr lang="en-US" sz="4400" dirty="0">
                <a:latin typeface="Arial" panose="020B0604020202020204" pitchFamily="34" charset="0"/>
                <a:cs typeface="Arial" panose="020B0604020202020204" pitchFamily="34" charset="0"/>
              </a:endParaRPr>
            </a:p>
          </p:txBody>
        </p:sp>
        <p:pic>
          <p:nvPicPr>
            <p:cNvPr id="22" name="Picture 21" descr="A cartoon of a person's head with an hourglass on top&#10;&#10;Description automatically generated">
              <a:extLst>
                <a:ext uri="{FF2B5EF4-FFF2-40B4-BE49-F238E27FC236}">
                  <a16:creationId xmlns:a16="http://schemas.microsoft.com/office/drawing/2014/main" id="{4E247AFB-B486-697F-B7FE-71453A969C7B}"/>
                </a:ext>
              </a:extLst>
            </p:cNvPr>
            <p:cNvPicPr>
              <a:picLocks noChangeAspect="1"/>
            </p:cNvPicPr>
            <p:nvPr/>
          </p:nvPicPr>
          <p:blipFill rotWithShape="1">
            <a:blip r:embed="rId8">
              <a:extLst>
                <a:ext uri="{28A0092B-C50C-407E-A947-70E740481C1C}">
                  <a14:useLocalDpi xmlns:a14="http://schemas.microsoft.com/office/drawing/2010/main" val="0"/>
                </a:ext>
              </a:extLst>
            </a:blip>
            <a:srcRect l="28575" r="18002"/>
            <a:stretch/>
          </p:blipFill>
          <p:spPr>
            <a:xfrm>
              <a:off x="2741725" y="4664097"/>
              <a:ext cx="1966517" cy="2217770"/>
            </a:xfrm>
            <a:prstGeom prst="rect">
              <a:avLst/>
            </a:prstGeom>
          </p:spPr>
        </p:pic>
      </p:grpSp>
      <p:grpSp>
        <p:nvGrpSpPr>
          <p:cNvPr id="36" name="Group 35">
            <a:extLst>
              <a:ext uri="{FF2B5EF4-FFF2-40B4-BE49-F238E27FC236}">
                <a16:creationId xmlns:a16="http://schemas.microsoft.com/office/drawing/2014/main" id="{16A9741D-E1E7-264A-86AD-2AC1E5FB40F9}"/>
              </a:ext>
            </a:extLst>
          </p:cNvPr>
          <p:cNvGrpSpPr/>
          <p:nvPr/>
        </p:nvGrpSpPr>
        <p:grpSpPr>
          <a:xfrm>
            <a:off x="4260689" y="6884674"/>
            <a:ext cx="12588327" cy="2515883"/>
            <a:chOff x="4260689" y="6884674"/>
            <a:chExt cx="12588327" cy="2515883"/>
          </a:xfrm>
        </p:grpSpPr>
        <p:sp>
          <p:nvSpPr>
            <p:cNvPr id="10" name="Arrow: Pentagon 9">
              <a:extLst>
                <a:ext uri="{FF2B5EF4-FFF2-40B4-BE49-F238E27FC236}">
                  <a16:creationId xmlns:a16="http://schemas.microsoft.com/office/drawing/2014/main" id="{D3D1288D-9F9E-CDBE-D5A2-862C075AC964}"/>
                </a:ext>
              </a:extLst>
            </p:cNvPr>
            <p:cNvSpPr/>
            <p:nvPr/>
          </p:nvSpPr>
          <p:spPr>
            <a:xfrm>
              <a:off x="5647616" y="7621548"/>
              <a:ext cx="11201400" cy="1555544"/>
            </a:xfrm>
            <a:prstGeom prst="homePlat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Tinh thần sẵn sàng xông pha</a:t>
              </a:r>
              <a:endParaRPr lang="en-US" sz="4400" dirty="0">
                <a:latin typeface="Arial" panose="020B0604020202020204" pitchFamily="34" charset="0"/>
                <a:cs typeface="Arial" panose="020B0604020202020204" pitchFamily="34" charset="0"/>
              </a:endParaRPr>
            </a:p>
          </p:txBody>
        </p:sp>
        <p:pic>
          <p:nvPicPr>
            <p:cNvPr id="35" name="Picture 34" descr="A cartoon of a child&#10;&#10;Description automatically generated">
              <a:extLst>
                <a:ext uri="{FF2B5EF4-FFF2-40B4-BE49-F238E27FC236}">
                  <a16:creationId xmlns:a16="http://schemas.microsoft.com/office/drawing/2014/main" id="{2DE738A1-0840-2D5C-94D7-886241E665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0689" y="6884674"/>
              <a:ext cx="2515883" cy="251588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C3781CC-EC69-844F-C7D3-5E6BFA6018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14" b="36801"/>
          <a:stretch>
            <a:fillRect/>
          </a:stretch>
        </p:blipFill>
        <p:spPr>
          <a:xfrm rot="-2788314">
            <a:off x="16765706" y="8783578"/>
            <a:ext cx="1056898" cy="1095450"/>
          </a:xfrm>
          <a:prstGeom prst="rect">
            <a:avLst/>
          </a:prstGeom>
        </p:spPr>
      </p:pic>
      <p:sp>
        <p:nvSpPr>
          <p:cNvPr id="51" name="AutoShape 24">
            <a:extLst>
              <a:ext uri="{FF2B5EF4-FFF2-40B4-BE49-F238E27FC236}">
                <a16:creationId xmlns:a16="http://schemas.microsoft.com/office/drawing/2014/main" id="{C1C5BCFF-BA14-85E8-6EC6-A5D60BEDB74F}"/>
              </a:ext>
            </a:extLst>
          </p:cNvPr>
          <p:cNvSpPr/>
          <p:nvPr/>
        </p:nvSpPr>
        <p:spPr>
          <a:xfrm>
            <a:off x="-1981200" y="633526"/>
            <a:ext cx="22250400" cy="1451535"/>
          </a:xfrm>
          <a:prstGeom prst="rect">
            <a:avLst/>
          </a:prstGeom>
          <a:solidFill>
            <a:schemeClr val="accent5">
              <a:lumMod val="20000"/>
              <a:lumOff val="80000"/>
            </a:schemeClr>
          </a:solidFill>
        </p:spPr>
        <p:txBody>
          <a:bodyPr/>
          <a:lstStyle/>
          <a:p>
            <a:endParaRPr lang="en-US"/>
          </a:p>
        </p:txBody>
      </p:sp>
      <p:sp>
        <p:nvSpPr>
          <p:cNvPr id="52" name="TextBox 51">
            <a:extLst>
              <a:ext uri="{FF2B5EF4-FFF2-40B4-BE49-F238E27FC236}">
                <a16:creationId xmlns:a16="http://schemas.microsoft.com/office/drawing/2014/main" id="{59C9EBA9-11B9-C0AA-8AAE-1023C7EC7C31}"/>
              </a:ext>
            </a:extLst>
          </p:cNvPr>
          <p:cNvSpPr txBox="1"/>
          <p:nvPr/>
        </p:nvSpPr>
        <p:spPr>
          <a:xfrm>
            <a:off x="1203961" y="968362"/>
            <a:ext cx="15981346" cy="738664"/>
          </a:xfrm>
          <a:prstGeom prst="rect">
            <a:avLst/>
          </a:prstGeom>
          <a:noFill/>
        </p:spPr>
        <p:txBody>
          <a:bodyPr wrap="square">
            <a:spAutoFit/>
          </a:bodyPr>
          <a:lstStyle/>
          <a:p>
            <a:pPr algn="ctr">
              <a:spcAft>
                <a:spcPts val="1000"/>
              </a:spcAft>
            </a:pPr>
            <a:r>
              <a:rPr lang="vi-VN" sz="4200" b="1">
                <a:solidFill>
                  <a:srgbClr val="C00000"/>
                </a:solidFill>
                <a:ea typeface="Calibri" panose="020F0502020204030204" pitchFamily="34" charset="0"/>
                <a:cs typeface="Arial" panose="020B0604020202020204" pitchFamily="34" charset="0"/>
              </a:rPr>
              <a:t>Nhiệm vụ 2. Đóng vai để thương thuyết trong tình huống</a:t>
            </a:r>
            <a:endParaRPr lang="vi-VN" sz="4200" b="1" dirty="0">
              <a:solidFill>
                <a:srgbClr val="C00000"/>
              </a:solidFill>
              <a:ea typeface="Calibri" panose="020F0502020204030204" pitchFamily="34" charset="0"/>
              <a:cs typeface="Arial" panose="020B0604020202020204" pitchFamily="34" charset="0"/>
            </a:endParaRPr>
          </a:p>
        </p:txBody>
      </p:sp>
      <p:sp>
        <p:nvSpPr>
          <p:cNvPr id="53" name="Freeform 4">
            <a:extLst>
              <a:ext uri="{FF2B5EF4-FFF2-40B4-BE49-F238E27FC236}">
                <a16:creationId xmlns:a16="http://schemas.microsoft.com/office/drawing/2014/main" id="{4A8E7273-C7E3-2D09-B72F-EF28A270138A}"/>
              </a:ext>
            </a:extLst>
          </p:cNvPr>
          <p:cNvSpPr/>
          <p:nvPr/>
        </p:nvSpPr>
        <p:spPr>
          <a:xfrm>
            <a:off x="1468897" y="2933700"/>
            <a:ext cx="10498220" cy="650389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FEEB9"/>
          </a:solidFill>
        </p:spPr>
        <p:txBody>
          <a:bodyPr/>
          <a:lstStyle/>
          <a:p>
            <a:endParaRPr lang="en-US"/>
          </a:p>
        </p:txBody>
      </p:sp>
      <p:sp>
        <p:nvSpPr>
          <p:cNvPr id="54" name="TextBox 53">
            <a:extLst>
              <a:ext uri="{FF2B5EF4-FFF2-40B4-BE49-F238E27FC236}">
                <a16:creationId xmlns:a16="http://schemas.microsoft.com/office/drawing/2014/main" id="{83190896-24D6-16C4-090F-5EDB105FFD6E}"/>
              </a:ext>
            </a:extLst>
          </p:cNvPr>
          <p:cNvSpPr txBox="1"/>
          <p:nvPr/>
        </p:nvSpPr>
        <p:spPr>
          <a:xfrm>
            <a:off x="2477126" y="3426524"/>
            <a:ext cx="8166926" cy="5518242"/>
          </a:xfrm>
          <a:prstGeom prst="rect">
            <a:avLst/>
          </a:prstGeom>
          <a:noFill/>
        </p:spPr>
        <p:txBody>
          <a:bodyPr wrap="square">
            <a:spAutoFit/>
          </a:bodyPr>
          <a:lstStyle/>
          <a:p>
            <a:pPr marR="0" algn="just">
              <a:lnSpc>
                <a:spcPct val="150000"/>
              </a:lnSpc>
              <a:spcBef>
                <a:spcPts val="0"/>
              </a:spcBef>
              <a:spcAft>
                <a:spcPts val="0"/>
              </a:spcAft>
            </a:pPr>
            <a:r>
              <a:rPr lang="en-US" sz="4000" b="1">
                <a:latin typeface="Arial" panose="020B0604020202020204" pitchFamily="34" charset="0"/>
                <a:ea typeface="Calibri" panose="020F0502020204030204" pitchFamily="34" charset="0"/>
                <a:cs typeface="Arial" panose="020B0604020202020204" pitchFamily="34" charset="0"/>
              </a:rPr>
              <a:t>Làm </a:t>
            </a:r>
            <a:r>
              <a:rPr lang="vi-VN" sz="4000" b="1">
                <a:latin typeface="Arial" panose="020B0604020202020204" pitchFamily="34" charset="0"/>
                <a:ea typeface="Calibri" panose="020F0502020204030204" pitchFamily="34" charset="0"/>
                <a:cs typeface="Arial" panose="020B0604020202020204" pitchFamily="34" charset="0"/>
              </a:rPr>
              <a:t>việc theo cặp và phân vai</a:t>
            </a:r>
            <a:r>
              <a:rPr lang="vi-VN" sz="4000">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Một </a:t>
            </a:r>
            <a:r>
              <a:rPr lang="vi-VN" sz="4000">
                <a:latin typeface="Arial" panose="020B0604020202020204" pitchFamily="34" charset="0"/>
                <a:ea typeface="Calibri" panose="020F0502020204030204" pitchFamily="34" charset="0"/>
                <a:cs typeface="Arial" panose="020B0604020202020204" pitchFamily="34" charset="0"/>
              </a:rPr>
              <a:t>bạn đóng vai thành viên nhóm 1, </a:t>
            </a:r>
            <a:r>
              <a:rPr lang="en-US" sz="4000">
                <a:latin typeface="Arial" panose="020B0604020202020204" pitchFamily="34" charset="0"/>
                <a:ea typeface="Calibri" panose="020F0502020204030204" pitchFamily="34" charset="0"/>
                <a:cs typeface="Arial" panose="020B0604020202020204" pitchFamily="34" charset="0"/>
              </a:rPr>
              <a:t>một </a:t>
            </a:r>
            <a:r>
              <a:rPr lang="vi-VN" sz="4000">
                <a:latin typeface="Arial" panose="020B0604020202020204" pitchFamily="34" charset="0"/>
                <a:ea typeface="Calibri" panose="020F0502020204030204" pitchFamily="34" charset="0"/>
                <a:cs typeface="Arial" panose="020B0604020202020204" pitchFamily="34" charset="0"/>
              </a:rPr>
              <a:t>bạn đóng vai thành viên nhóm 2 để thương thuyết cho phương án của nhóm mình theo tình huống</a:t>
            </a:r>
            <a:r>
              <a:rPr lang="en-US" sz="4000">
                <a:latin typeface="Arial" panose="020B0604020202020204" pitchFamily="34" charset="0"/>
                <a:ea typeface="Calibri" panose="020F0502020204030204" pitchFamily="34" charset="0"/>
                <a:cs typeface="Arial" panose="020B0604020202020204" pitchFamily="34" charset="0"/>
              </a:rPr>
              <a:t> (</a:t>
            </a:r>
            <a:r>
              <a:rPr lang="en-US" sz="4000" i="1">
                <a:latin typeface="Arial" panose="020B0604020202020204" pitchFamily="34" charset="0"/>
                <a:ea typeface="Calibri" panose="020F0502020204030204" pitchFamily="34" charset="0"/>
                <a:cs typeface="Arial" panose="020B0604020202020204" pitchFamily="34" charset="0"/>
              </a:rPr>
              <a:t>SHS – tr.10).</a:t>
            </a:r>
            <a:endParaRPr lang="vi-VN" sz="4000" b="1" i="1" dirty="0">
              <a:latin typeface="Arial" panose="020B0604020202020204" pitchFamily="34" charset="0"/>
              <a:ea typeface="Calibri" panose="020F050202020403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51748559-2BCB-1F18-4B06-AA7261AF9937}"/>
              </a:ext>
            </a:extLst>
          </p:cNvPr>
          <p:cNvGrpSpPr/>
          <p:nvPr/>
        </p:nvGrpSpPr>
        <p:grpSpPr>
          <a:xfrm>
            <a:off x="11331169" y="3159979"/>
            <a:ext cx="6467176" cy="5988836"/>
            <a:chOff x="11075782" y="3259671"/>
            <a:chExt cx="6467176" cy="5988836"/>
          </a:xfrm>
        </p:grpSpPr>
        <p:sp>
          <p:nvSpPr>
            <p:cNvPr id="56" name="Oval 55">
              <a:extLst>
                <a:ext uri="{FF2B5EF4-FFF2-40B4-BE49-F238E27FC236}">
                  <a16:creationId xmlns:a16="http://schemas.microsoft.com/office/drawing/2014/main" id="{90712231-DC0A-8859-991E-AEEC052752AE}"/>
                </a:ext>
              </a:extLst>
            </p:cNvPr>
            <p:cNvSpPr/>
            <p:nvPr/>
          </p:nvSpPr>
          <p:spPr>
            <a:xfrm>
              <a:off x="11075782" y="3259671"/>
              <a:ext cx="6467176" cy="5988836"/>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D78726C-B47B-9569-A796-6D8C85ADE44C}"/>
                </a:ext>
              </a:extLst>
            </p:cNvPr>
            <p:cNvSpPr txBox="1"/>
            <p:nvPr/>
          </p:nvSpPr>
          <p:spPr>
            <a:xfrm>
              <a:off x="11320583" y="5213683"/>
              <a:ext cx="6095999" cy="2431371"/>
            </a:xfrm>
            <a:prstGeom prst="rect">
              <a:avLst/>
            </a:prstGeom>
            <a:noFill/>
          </p:spPr>
          <p:txBody>
            <a:bodyPr wrap="square" rtlCol="0">
              <a:spAutoFit/>
            </a:bodyPr>
            <a:lstStyle/>
            <a:p>
              <a:pPr algn="ctr">
                <a:lnSpc>
                  <a:spcPct val="150000"/>
                </a:lnSpc>
              </a:pPr>
              <a:r>
                <a:rPr lang="en-US" sz="5400" b="1" dirty="0">
                  <a:solidFill>
                    <a:srgbClr val="C00000"/>
                  </a:solidFill>
                  <a:latin typeface="Arial" panose="020B0604020202020204" pitchFamily="34" charset="0"/>
                  <a:cs typeface="Arial" panose="020B0604020202020204" pitchFamily="34" charset="0"/>
                </a:rPr>
                <a:t>HOẠT ĐỘNG NHÓM ĐÔI</a:t>
              </a:r>
            </a:p>
          </p:txBody>
        </p:sp>
        <p:pic>
          <p:nvPicPr>
            <p:cNvPr id="58" name="Picture 11">
              <a:extLst>
                <a:ext uri="{FF2B5EF4-FFF2-40B4-BE49-F238E27FC236}">
                  <a16:creationId xmlns:a16="http://schemas.microsoft.com/office/drawing/2014/main" id="{B12F21D4-D08D-05D3-942E-4B6B3E3B3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55021" y="3352310"/>
              <a:ext cx="4508695" cy="1073889"/>
            </a:xfrm>
            <a:prstGeom prst="rect">
              <a:avLst/>
            </a:prstGeom>
          </p:spPr>
        </p:pic>
      </p:grpSp>
      <p:pic>
        <p:nvPicPr>
          <p:cNvPr id="59" name="Picture 12">
            <a:extLst>
              <a:ext uri="{FF2B5EF4-FFF2-40B4-BE49-F238E27FC236}">
                <a16:creationId xmlns:a16="http://schemas.microsoft.com/office/drawing/2014/main" id="{93BC422C-3667-C95E-9339-5CD95C3BA4F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9655" y="2613817"/>
            <a:ext cx="1401819" cy="2595962"/>
          </a:xfrm>
          <a:prstGeom prst="rect">
            <a:avLst/>
          </a:prstGeom>
        </p:spPr>
      </p:pic>
      <p:sp>
        <p:nvSpPr>
          <p:cNvPr id="60" name="Freeform 13">
            <a:extLst>
              <a:ext uri="{FF2B5EF4-FFF2-40B4-BE49-F238E27FC236}">
                <a16:creationId xmlns:a16="http://schemas.microsoft.com/office/drawing/2014/main" id="{41F2C43D-A208-FF6D-1F5D-5B89DE2E19EE}"/>
              </a:ext>
            </a:extLst>
          </p:cNvPr>
          <p:cNvSpPr/>
          <p:nvPr/>
        </p:nvSpPr>
        <p:spPr>
          <a:xfrm>
            <a:off x="152282" y="670079"/>
            <a:ext cx="1520317" cy="1451535"/>
          </a:xfrm>
          <a:custGeom>
            <a:avLst/>
            <a:gdLst/>
            <a:ahLst/>
            <a:cxnLst/>
            <a:rect l="l" t="t" r="r" b="b"/>
            <a:pathLst>
              <a:path w="1014587" h="947371">
                <a:moveTo>
                  <a:pt x="0" y="0"/>
                </a:moveTo>
                <a:lnTo>
                  <a:pt x="1014587" y="0"/>
                </a:lnTo>
                <a:lnTo>
                  <a:pt x="1014587" y="947370"/>
                </a:lnTo>
                <a:lnTo>
                  <a:pt x="0" y="947370"/>
                </a:lnTo>
                <a:lnTo>
                  <a:pt x="0" y="0"/>
                </a:lnTo>
                <a:close/>
              </a:path>
            </a:pathLst>
          </a:custGeom>
          <a:blipFill>
            <a:blip r:embed="rId8"/>
            <a:stretch>
              <a:fillRect/>
            </a:stretch>
          </a:blipFill>
        </p:spPr>
        <p:txBody>
          <a:bodyPr/>
          <a:lstStyle/>
          <a:p>
            <a:endParaRPr lang="en-US"/>
          </a:p>
        </p:txBody>
      </p:sp>
      <p:sp>
        <p:nvSpPr>
          <p:cNvPr id="61" name="Freeform 12">
            <a:extLst>
              <a:ext uri="{FF2B5EF4-FFF2-40B4-BE49-F238E27FC236}">
                <a16:creationId xmlns:a16="http://schemas.microsoft.com/office/drawing/2014/main" id="{879D69B8-D4E6-BAF8-2DA8-4A5546E5EBEB}"/>
              </a:ext>
            </a:extLst>
          </p:cNvPr>
          <p:cNvSpPr/>
          <p:nvPr/>
        </p:nvSpPr>
        <p:spPr>
          <a:xfrm>
            <a:off x="16657856" y="670079"/>
            <a:ext cx="1520317" cy="1451534"/>
          </a:xfrm>
          <a:custGeom>
            <a:avLst/>
            <a:gdLst/>
            <a:ahLst/>
            <a:cxnLst/>
            <a:rect l="l" t="t" r="r" b="b"/>
            <a:pathLst>
              <a:path w="1109717" h="1036198">
                <a:moveTo>
                  <a:pt x="0" y="0"/>
                </a:moveTo>
                <a:lnTo>
                  <a:pt x="1109717" y="0"/>
                </a:lnTo>
                <a:lnTo>
                  <a:pt x="1109717" y="1036198"/>
                </a:lnTo>
                <a:lnTo>
                  <a:pt x="0" y="1036198"/>
                </a:lnTo>
                <a:lnTo>
                  <a:pt x="0" y="0"/>
                </a:lnTo>
                <a:close/>
              </a:path>
            </a:pathLst>
          </a:custGeom>
          <a:blipFill>
            <a:blip r:embed="rId9"/>
            <a:stretch>
              <a:fillRect/>
            </a:stretch>
          </a:blipFill>
        </p:spPr>
        <p:txBody>
          <a:bodyPr/>
          <a:lstStyle/>
          <a:p>
            <a:endParaRPr lang="en-US"/>
          </a:p>
        </p:txBody>
      </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5214" y="8833626"/>
            <a:ext cx="1068205" cy="1170636"/>
          </a:xfrm>
          <a:prstGeom prst="rect">
            <a:avLst/>
          </a:prstGeom>
        </p:spPr>
      </p:pic>
    </p:spTree>
    <p:extLst>
      <p:ext uri="{BB962C8B-B14F-4D97-AF65-F5344CB8AC3E}">
        <p14:creationId xmlns:p14="http://schemas.microsoft.com/office/powerpoint/2010/main" val="15353052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4" presetClass="entr" presetSubtype="1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par>
                                <p:cTn id="11" presetID="14" presetClass="entr" presetSubtype="1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randombar(horizontal)">
                                      <p:cBhvr>
                                        <p:cTn id="13" dur="500"/>
                                        <p:tgtEl>
                                          <p:spTgt spid="53"/>
                                        </p:tgtEl>
                                      </p:cBhvr>
                                    </p:animEffect>
                                  </p:childTnLst>
                                </p:cTn>
                              </p:par>
                              <p:par>
                                <p:cTn id="14" presetID="14" presetClass="entr" presetSubtype="1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randombar(horizontal)">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randombar(horizontal)">
                                      <p:cBhvr>
                                        <p:cTn id="2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666476B5-08CC-BB66-12AD-631199FF5F72}"/>
              </a:ext>
            </a:extLst>
          </p:cNvPr>
          <p:cNvSpPr/>
          <p:nvPr/>
        </p:nvSpPr>
        <p:spPr>
          <a:xfrm rot="484678">
            <a:off x="17063324" y="9535529"/>
            <a:ext cx="1162221" cy="572658"/>
          </a:xfrm>
          <a:custGeom>
            <a:avLst/>
            <a:gdLst/>
            <a:ahLst/>
            <a:cxnLst/>
            <a:rect l="l" t="t" r="r" b="b"/>
            <a:pathLst>
              <a:path w="1162221" h="572658">
                <a:moveTo>
                  <a:pt x="0" y="0"/>
                </a:moveTo>
                <a:lnTo>
                  <a:pt x="1162221" y="0"/>
                </a:lnTo>
                <a:lnTo>
                  <a:pt x="1162221" y="572658"/>
                </a:lnTo>
                <a:lnTo>
                  <a:pt x="0" y="572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A5544829-659C-FCC5-FDB2-CDD384510187}"/>
              </a:ext>
            </a:extLst>
          </p:cNvPr>
          <p:cNvSpPr/>
          <p:nvPr/>
        </p:nvSpPr>
        <p:spPr>
          <a:xfrm>
            <a:off x="914400" y="1526901"/>
            <a:ext cx="11201400" cy="7891909"/>
          </a:xfrm>
          <a:custGeom>
            <a:avLst/>
            <a:gdLst/>
            <a:ahLst/>
            <a:cxnLst/>
            <a:rect l="l" t="t" r="r" b="b"/>
            <a:pathLst>
              <a:path w="3059343" h="2401847">
                <a:moveTo>
                  <a:pt x="33991" y="0"/>
                </a:moveTo>
                <a:lnTo>
                  <a:pt x="3025353" y="0"/>
                </a:lnTo>
                <a:cubicBezTo>
                  <a:pt x="3034367" y="0"/>
                  <a:pt x="3043013" y="3581"/>
                  <a:pt x="3049388" y="9956"/>
                </a:cubicBezTo>
                <a:cubicBezTo>
                  <a:pt x="3055762" y="16330"/>
                  <a:pt x="3059343" y="24976"/>
                  <a:pt x="3059343" y="33991"/>
                </a:cubicBezTo>
                <a:lnTo>
                  <a:pt x="3059343" y="2367856"/>
                </a:lnTo>
                <a:cubicBezTo>
                  <a:pt x="3059343" y="2386629"/>
                  <a:pt x="3044125" y="2401847"/>
                  <a:pt x="3025353" y="2401847"/>
                </a:cubicBezTo>
                <a:lnTo>
                  <a:pt x="33991" y="2401847"/>
                </a:lnTo>
                <a:cubicBezTo>
                  <a:pt x="24976" y="2401847"/>
                  <a:pt x="16330" y="2398266"/>
                  <a:pt x="9956" y="2391891"/>
                </a:cubicBezTo>
                <a:cubicBezTo>
                  <a:pt x="3581" y="2385517"/>
                  <a:pt x="0" y="2376871"/>
                  <a:pt x="0" y="2367856"/>
                </a:cubicBezTo>
                <a:lnTo>
                  <a:pt x="0" y="33991"/>
                </a:lnTo>
                <a:cubicBezTo>
                  <a:pt x="0" y="15218"/>
                  <a:pt x="15218" y="0"/>
                  <a:pt x="33991"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AD2E21A-52C5-6D24-A2DC-1179C16BE604}"/>
              </a:ext>
            </a:extLst>
          </p:cNvPr>
          <p:cNvSpPr txBox="1"/>
          <p:nvPr/>
        </p:nvSpPr>
        <p:spPr>
          <a:xfrm>
            <a:off x="1661148" y="2392753"/>
            <a:ext cx="9654148" cy="6441572"/>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ea typeface="Calibri" panose="020F0502020204030204" pitchFamily="34" charset="0"/>
                <a:cs typeface="Arial" panose="020B0604020202020204" pitchFamily="34" charset="0"/>
              </a:rPr>
              <a:t>Lớp em đang bàn luận về việc lựa chọn đồng phục cho tiết mục đồng diễn thể thao của lớp gồm: quần áo, giày và một số phụ kiện. Có hai nhóm ý kiến khác nhau. Cô giáo chủ nhiệm đề nghị hai nhóm thương thuyết với nhau và báo cáo kết quả cuối cùng vào hôm sau.</a:t>
            </a:r>
            <a:endParaRPr lang="vi-VN"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9CEDA99C-8E88-544B-C1FA-8846AFC97F6F}"/>
              </a:ext>
            </a:extLst>
          </p:cNvPr>
          <p:cNvGrpSpPr/>
          <p:nvPr/>
        </p:nvGrpSpPr>
        <p:grpSpPr>
          <a:xfrm>
            <a:off x="2514600" y="868190"/>
            <a:ext cx="7276528" cy="1317422"/>
            <a:chOff x="5526887" y="797023"/>
            <a:chExt cx="7276528" cy="1317422"/>
          </a:xfrm>
        </p:grpSpPr>
        <p:pic>
          <p:nvPicPr>
            <p:cNvPr id="6" name="Picture 9">
              <a:extLst>
                <a:ext uri="{FF2B5EF4-FFF2-40B4-BE49-F238E27FC236}">
                  <a16:creationId xmlns:a16="http://schemas.microsoft.com/office/drawing/2014/main" id="{805C772B-01DB-D476-AB9C-E8EC4D53E3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76651" y="797023"/>
              <a:ext cx="6951410" cy="1317422"/>
            </a:xfrm>
            <a:prstGeom prst="rect">
              <a:avLst/>
            </a:prstGeom>
          </p:spPr>
        </p:pic>
        <p:sp>
          <p:nvSpPr>
            <p:cNvPr id="7" name="TextBox 6">
              <a:extLst>
                <a:ext uri="{FF2B5EF4-FFF2-40B4-BE49-F238E27FC236}">
                  <a16:creationId xmlns:a16="http://schemas.microsoft.com/office/drawing/2014/main" id="{612725ED-EFF8-CE35-DC2E-89052CB02CE7}"/>
                </a:ext>
              </a:extLst>
            </p:cNvPr>
            <p:cNvSpPr txBox="1"/>
            <p:nvPr/>
          </p:nvSpPr>
          <p:spPr>
            <a:xfrm>
              <a:off x="5526887" y="1063159"/>
              <a:ext cx="7276528" cy="769441"/>
            </a:xfrm>
            <a:prstGeom prst="rect">
              <a:avLst/>
            </a:prstGeom>
            <a:noFill/>
          </p:spPr>
          <p:txBody>
            <a:bodyPr wrap="square" rtlCol="0">
              <a:spAutoFit/>
            </a:bodyPr>
            <a:lstStyle/>
            <a:p>
              <a:pPr algn="ctr"/>
              <a:r>
                <a:rPr lang="en-US" sz="4400" b="1" err="1">
                  <a:solidFill>
                    <a:schemeClr val="bg1"/>
                  </a:solidFill>
                  <a:latin typeface="Arial" panose="020B0604020202020204" pitchFamily="34" charset="0"/>
                  <a:cs typeface="Arial" panose="020B0604020202020204" pitchFamily="34" charset="0"/>
                </a:rPr>
                <a:t>Tình</a:t>
              </a:r>
              <a:r>
                <a:rPr lang="en-US" sz="4400" b="1">
                  <a:solidFill>
                    <a:schemeClr val="bg1"/>
                  </a:solidFill>
                  <a:latin typeface="Arial" panose="020B0604020202020204" pitchFamily="34" charset="0"/>
                  <a:cs typeface="Arial" panose="020B0604020202020204" pitchFamily="34" charset="0"/>
                </a:rPr>
                <a:t> huống</a:t>
              </a:r>
              <a:endParaRPr lang="en-US" sz="4400" b="1" dirty="0">
                <a:solidFill>
                  <a:schemeClr val="bg1"/>
                </a:solidFill>
                <a:latin typeface="Arial" panose="020B0604020202020204" pitchFamily="34" charset="0"/>
                <a:cs typeface="Arial" panose="020B0604020202020204" pitchFamily="34" charset="0"/>
              </a:endParaRPr>
            </a:p>
          </p:txBody>
        </p:sp>
      </p:grpSp>
      <p:sp>
        <p:nvSpPr>
          <p:cNvPr id="9" name="Freeform 14">
            <a:extLst>
              <a:ext uri="{FF2B5EF4-FFF2-40B4-BE49-F238E27FC236}">
                <a16:creationId xmlns:a16="http://schemas.microsoft.com/office/drawing/2014/main" id="{CBB25C33-5FD0-B226-C7F3-DB53E0A3619E}"/>
              </a:ext>
            </a:extLst>
          </p:cNvPr>
          <p:cNvSpPr/>
          <p:nvPr/>
        </p:nvSpPr>
        <p:spPr>
          <a:xfrm rot="-554125">
            <a:off x="446227" y="8532030"/>
            <a:ext cx="872135" cy="883281"/>
          </a:xfrm>
          <a:custGeom>
            <a:avLst/>
            <a:gdLst/>
            <a:ahLst/>
            <a:cxnLst/>
            <a:rect l="l" t="t" r="r" b="b"/>
            <a:pathLst>
              <a:path w="872135" h="883281">
                <a:moveTo>
                  <a:pt x="0" y="0"/>
                </a:moveTo>
                <a:lnTo>
                  <a:pt x="872135" y="0"/>
                </a:lnTo>
                <a:lnTo>
                  <a:pt x="872135" y="883280"/>
                </a:lnTo>
                <a:lnTo>
                  <a:pt x="0" y="883280"/>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73015" y="623493"/>
            <a:ext cx="1371600" cy="1503124"/>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1000" y="746874"/>
            <a:ext cx="1143000" cy="1629946"/>
          </a:xfrm>
          <a:prstGeom prst="rect">
            <a:avLst/>
          </a:prstGeom>
        </p:spPr>
      </p:pic>
      <p:grpSp>
        <p:nvGrpSpPr>
          <p:cNvPr id="16" name="Group 15">
            <a:extLst>
              <a:ext uri="{FF2B5EF4-FFF2-40B4-BE49-F238E27FC236}">
                <a16:creationId xmlns:a16="http://schemas.microsoft.com/office/drawing/2014/main" id="{FDB1564A-C0A2-E337-1F27-EBB0A9DB1270}"/>
              </a:ext>
            </a:extLst>
          </p:cNvPr>
          <p:cNvGrpSpPr/>
          <p:nvPr/>
        </p:nvGrpSpPr>
        <p:grpSpPr>
          <a:xfrm>
            <a:off x="11951728" y="3287230"/>
            <a:ext cx="5343463" cy="3938225"/>
            <a:chOff x="11951728" y="3287230"/>
            <a:chExt cx="5343463" cy="3938225"/>
          </a:xfrm>
        </p:grpSpPr>
        <p:pic>
          <p:nvPicPr>
            <p:cNvPr id="15" name="Picture 14" descr="A cartoon of a person giving a presentation to a group of students&#10;&#10;Description automatically generated">
              <a:extLst>
                <a:ext uri="{FF2B5EF4-FFF2-40B4-BE49-F238E27FC236}">
                  <a16:creationId xmlns:a16="http://schemas.microsoft.com/office/drawing/2014/main" id="{4459699C-2522-618F-B0FB-C7AB0B1029D4}"/>
                </a:ext>
              </a:extLst>
            </p:cNvPr>
            <p:cNvPicPr>
              <a:picLocks noChangeAspect="1"/>
            </p:cNvPicPr>
            <p:nvPr/>
          </p:nvPicPr>
          <p:blipFill rotWithShape="1">
            <a:blip r:embed="rId11">
              <a:extLst>
                <a:ext uri="{28A0092B-C50C-407E-A947-70E740481C1C}">
                  <a14:useLocalDpi xmlns:a14="http://schemas.microsoft.com/office/drawing/2010/main" val="0"/>
                </a:ext>
              </a:extLst>
            </a:blip>
            <a:srcRect l="1241" t="1517" r="1005"/>
            <a:stretch/>
          </p:blipFill>
          <p:spPr>
            <a:xfrm>
              <a:off x="11951728" y="3720254"/>
              <a:ext cx="5343463" cy="35052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Freeform 16">
              <a:extLst>
                <a:ext uri="{FF2B5EF4-FFF2-40B4-BE49-F238E27FC236}">
                  <a16:creationId xmlns:a16="http://schemas.microsoft.com/office/drawing/2014/main" id="{458ED466-B799-26BE-C6AE-766DB40A2AC6}"/>
                </a:ext>
              </a:extLst>
            </p:cNvPr>
            <p:cNvSpPr/>
            <p:nvPr/>
          </p:nvSpPr>
          <p:spPr>
            <a:xfrm rot="369705">
              <a:off x="14383163" y="3287230"/>
              <a:ext cx="480592" cy="866046"/>
            </a:xfrm>
            <a:custGeom>
              <a:avLst/>
              <a:gdLst/>
              <a:ahLst/>
              <a:cxnLst/>
              <a:rect l="l" t="t" r="r" b="b"/>
              <a:pathLst>
                <a:path w="651847" h="1229900">
                  <a:moveTo>
                    <a:pt x="0" y="0"/>
                  </a:moveTo>
                  <a:lnTo>
                    <a:pt x="651847" y="0"/>
                  </a:lnTo>
                  <a:lnTo>
                    <a:pt x="651847" y="1229900"/>
                  </a:lnTo>
                  <a:lnTo>
                    <a:pt x="0" y="12299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59706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6657" y="0"/>
            <a:ext cx="1002321" cy="1429334"/>
          </a:xfrm>
          <a:prstGeom prst="rect">
            <a:avLst/>
          </a:prstGeom>
        </p:spPr>
      </p:pic>
      <p:graphicFrame>
        <p:nvGraphicFramePr>
          <p:cNvPr id="2" name="Table 6">
            <a:extLst>
              <a:ext uri="{FF2B5EF4-FFF2-40B4-BE49-F238E27FC236}">
                <a16:creationId xmlns:a16="http://schemas.microsoft.com/office/drawing/2014/main" id="{15AFC917-FB08-637B-AFBF-89D8B6EF4D2E}"/>
              </a:ext>
            </a:extLst>
          </p:cNvPr>
          <p:cNvGraphicFramePr>
            <a:graphicFrameLocks noGrp="1"/>
          </p:cNvGraphicFramePr>
          <p:nvPr>
            <p:extLst>
              <p:ext uri="{D42A27DB-BD31-4B8C-83A1-F6EECF244321}">
                <p14:modId xmlns:p14="http://schemas.microsoft.com/office/powerpoint/2010/main" val="3787966577"/>
              </p:ext>
            </p:extLst>
          </p:nvPr>
        </p:nvGraphicFramePr>
        <p:xfrm>
          <a:off x="880391" y="2933700"/>
          <a:ext cx="16527218" cy="6629400"/>
        </p:xfrm>
        <a:graphic>
          <a:graphicData uri="http://schemas.openxmlformats.org/drawingml/2006/table">
            <a:tbl>
              <a:tblPr firstRow="1" bandRow="1">
                <a:tableStyleId>{93296810-A885-4BE3-A3E7-6D5BEEA58F35}</a:tableStyleId>
              </a:tblPr>
              <a:tblGrid>
                <a:gridCol w="8687737">
                  <a:extLst>
                    <a:ext uri="{9D8B030D-6E8A-4147-A177-3AD203B41FA5}">
                      <a16:colId xmlns:a16="http://schemas.microsoft.com/office/drawing/2014/main" val="1584676191"/>
                    </a:ext>
                  </a:extLst>
                </a:gridCol>
                <a:gridCol w="7839481">
                  <a:extLst>
                    <a:ext uri="{9D8B030D-6E8A-4147-A177-3AD203B41FA5}">
                      <a16:colId xmlns:a16="http://schemas.microsoft.com/office/drawing/2014/main" val="1563068868"/>
                    </a:ext>
                  </a:extLst>
                </a:gridCol>
              </a:tblGrid>
              <a:tr h="1778886">
                <a:tc>
                  <a:txBody>
                    <a:bodyPr/>
                    <a:lstStyle/>
                    <a:p>
                      <a:pPr algn="ctr"/>
                      <a:r>
                        <a:rPr lang="en-US" sz="3600">
                          <a:latin typeface="Arial" panose="020B0604020202020204" pitchFamily="34" charset="0"/>
                          <a:cs typeface="Arial" panose="020B0604020202020204" pitchFamily="34" charset="0"/>
                        </a:rPr>
                        <a:t>Ý kiến của nhóm 1</a:t>
                      </a:r>
                    </a:p>
                  </a:txBody>
                  <a:tcPr marL="137160" marR="137160" marT="68580" marB="68580" anchor="ctr">
                    <a:solidFill>
                      <a:schemeClr val="accent5">
                        <a:lumMod val="75000"/>
                      </a:schemeClr>
                    </a:solidFill>
                  </a:tcPr>
                </a:tc>
                <a:tc>
                  <a:txBody>
                    <a:bodyPr/>
                    <a:lstStyle/>
                    <a:p>
                      <a:pPr algn="ctr"/>
                      <a:r>
                        <a:rPr lang="en-US" sz="3600">
                          <a:latin typeface="Arial" panose="020B0604020202020204" pitchFamily="34" charset="0"/>
                          <a:cs typeface="Arial" panose="020B0604020202020204" pitchFamily="34" charset="0"/>
                        </a:rPr>
                        <a:t>Ý kiến của nhóm 2</a:t>
                      </a:r>
                    </a:p>
                  </a:txBody>
                  <a:tcPr marL="137160" marR="137160" marT="68580" marB="68580" anchor="ctr"/>
                </a:tc>
                <a:extLst>
                  <a:ext uri="{0D108BD9-81ED-4DB2-BD59-A6C34878D82A}">
                    <a16:rowId xmlns:a16="http://schemas.microsoft.com/office/drawing/2014/main" val="2347328749"/>
                  </a:ext>
                </a:extLst>
              </a:tr>
              <a:tr h="4850514">
                <a:tc>
                  <a:txBody>
                    <a:bodyPr/>
                    <a:lstStyle/>
                    <a:p>
                      <a:pPr marL="342900" indent="-342900" algn="just">
                        <a:lnSpc>
                          <a:spcPct val="200000"/>
                        </a:lnSpc>
                        <a:buFont typeface="Arial" panose="020B0604020202020204" pitchFamily="34" charset="0"/>
                        <a:buChar char="•"/>
                      </a:pPr>
                      <a:r>
                        <a:rPr lang="en-US" sz="3400">
                          <a:latin typeface="Arial" panose="020B0604020202020204" pitchFamily="34" charset="0"/>
                          <a:cs typeface="Arial" panose="020B0604020202020204" pitchFamily="34" charset="0"/>
                        </a:rPr>
                        <a:t>Quần thể thao dài màu đen</a:t>
                      </a:r>
                    </a:p>
                    <a:p>
                      <a:pPr marL="342900" indent="-342900" algn="just">
                        <a:lnSpc>
                          <a:spcPct val="200000"/>
                        </a:lnSpc>
                        <a:buFont typeface="Arial" panose="020B0604020202020204" pitchFamily="34" charset="0"/>
                        <a:buChar char="•"/>
                      </a:pPr>
                      <a:r>
                        <a:rPr lang="en-US" sz="3400">
                          <a:latin typeface="Arial" panose="020B0604020202020204" pitchFamily="34" charset="0"/>
                          <a:cs typeface="Arial" panose="020B0604020202020204" pitchFamily="34" charset="0"/>
                        </a:rPr>
                        <a:t>Áo phông màu đỏ</a:t>
                      </a:r>
                    </a:p>
                    <a:p>
                      <a:pPr marL="342900" indent="-342900" algn="just">
                        <a:lnSpc>
                          <a:spcPct val="200000"/>
                        </a:lnSpc>
                        <a:buFont typeface="Arial" panose="020B0604020202020204" pitchFamily="34" charset="0"/>
                        <a:buChar char="•"/>
                      </a:pPr>
                      <a:r>
                        <a:rPr lang="en-US" sz="3400">
                          <a:latin typeface="Arial" panose="020B0604020202020204" pitchFamily="34" charset="0"/>
                          <a:cs typeface="Arial" panose="020B0604020202020204" pitchFamily="34" charset="0"/>
                        </a:rPr>
                        <a:t>Giày thể thao màu đen</a:t>
                      </a:r>
                    </a:p>
                    <a:p>
                      <a:pPr marL="342900" indent="-342900" algn="just">
                        <a:lnSpc>
                          <a:spcPct val="200000"/>
                        </a:lnSpc>
                        <a:buFont typeface="Arial" panose="020B0604020202020204" pitchFamily="34" charset="0"/>
                        <a:buChar char="•"/>
                      </a:pPr>
                      <a:r>
                        <a:rPr lang="en-US" sz="3400">
                          <a:latin typeface="Arial" panose="020B0604020202020204" pitchFamily="34" charset="0"/>
                          <a:cs typeface="Arial" panose="020B0604020202020204" pitchFamily="34" charset="0"/>
                        </a:rPr>
                        <a:t>Phụ kiện: quả bông giấy lấp lánh các màu</a:t>
                      </a:r>
                    </a:p>
                  </a:txBody>
                  <a:tcPr marL="137160" marR="137160" marT="68580" marB="68580" anchor="ctr">
                    <a:solidFill>
                      <a:schemeClr val="accent5">
                        <a:lumMod val="40000"/>
                        <a:lumOff val="60000"/>
                      </a:schemeClr>
                    </a:solidFill>
                  </a:tcPr>
                </a:tc>
                <a:tc>
                  <a:txBody>
                    <a:bodyPr/>
                    <a:lstStyle/>
                    <a:p>
                      <a:pPr marL="342900" indent="-342900" algn="just">
                        <a:lnSpc>
                          <a:spcPct val="200000"/>
                        </a:lnSpc>
                        <a:buFont typeface="Arial" panose="020B0604020202020204" pitchFamily="34" charset="0"/>
                        <a:buChar char="•"/>
                      </a:pPr>
                      <a:r>
                        <a:rPr lang="en-US" sz="3400">
                          <a:latin typeface="Arial" panose="020B0604020202020204" pitchFamily="34" charset="0"/>
                          <a:cs typeface="Arial" panose="020B0604020202020204" pitchFamily="34" charset="0"/>
                        </a:rPr>
                        <a:t>Quần lửng trắng</a:t>
                      </a:r>
                    </a:p>
                    <a:p>
                      <a:pPr marL="342900" indent="-342900" algn="just">
                        <a:lnSpc>
                          <a:spcPct val="200000"/>
                        </a:lnSpc>
                        <a:buFont typeface="Arial" panose="020B0604020202020204" pitchFamily="34" charset="0"/>
                        <a:buChar char="•"/>
                      </a:pPr>
                      <a:r>
                        <a:rPr lang="en-US" sz="3400">
                          <a:latin typeface="Arial" panose="020B0604020202020204" pitchFamily="34" charset="0"/>
                          <a:cs typeface="Arial" panose="020B0604020202020204" pitchFamily="34" charset="0"/>
                        </a:rPr>
                        <a:t>Áo phông màu vàng</a:t>
                      </a:r>
                    </a:p>
                    <a:p>
                      <a:pPr marL="342900" indent="-342900" algn="just">
                        <a:lnSpc>
                          <a:spcPct val="200000"/>
                        </a:lnSpc>
                        <a:buFont typeface="Arial" panose="020B0604020202020204" pitchFamily="34" charset="0"/>
                        <a:buChar char="•"/>
                      </a:pPr>
                      <a:r>
                        <a:rPr lang="en-US" sz="3400">
                          <a:latin typeface="Arial" panose="020B0604020202020204" pitchFamily="34" charset="0"/>
                          <a:cs typeface="Arial" panose="020B0604020202020204" pitchFamily="34" charset="0"/>
                        </a:rPr>
                        <a:t>Giày thể thao màu trắng</a:t>
                      </a:r>
                    </a:p>
                    <a:p>
                      <a:pPr marL="342900" indent="-342900" algn="just">
                        <a:lnSpc>
                          <a:spcPct val="200000"/>
                        </a:lnSpc>
                        <a:buFont typeface="Arial" panose="020B0604020202020204" pitchFamily="34" charset="0"/>
                        <a:buChar char="•"/>
                      </a:pPr>
                      <a:r>
                        <a:rPr lang="en-US" sz="3400">
                          <a:latin typeface="Arial" panose="020B0604020202020204" pitchFamily="34" charset="0"/>
                          <a:cs typeface="Arial" panose="020B0604020202020204" pitchFamily="34" charset="0"/>
                        </a:rPr>
                        <a:t>Phụ kiện: lá cờ đỏ đuôi nheo cầm tay.</a:t>
                      </a:r>
                    </a:p>
                  </a:txBody>
                  <a:tcPr marL="137160" marR="137160" marT="68580" marB="68580" anchor="ctr"/>
                </a:tc>
                <a:extLst>
                  <a:ext uri="{0D108BD9-81ED-4DB2-BD59-A6C34878D82A}">
                    <a16:rowId xmlns:a16="http://schemas.microsoft.com/office/drawing/2014/main" val="491315247"/>
                  </a:ext>
                </a:extLst>
              </a:tr>
            </a:tbl>
          </a:graphicData>
        </a:graphic>
      </p:graphicFrame>
      <p:grpSp>
        <p:nvGrpSpPr>
          <p:cNvPr id="3" name="Group 2">
            <a:extLst>
              <a:ext uri="{FF2B5EF4-FFF2-40B4-BE49-F238E27FC236}">
                <a16:creationId xmlns:a16="http://schemas.microsoft.com/office/drawing/2014/main" id="{82A5C9C3-845E-A25E-4246-B15E5BA6550F}"/>
              </a:ext>
            </a:extLst>
          </p:cNvPr>
          <p:cNvGrpSpPr/>
          <p:nvPr/>
        </p:nvGrpSpPr>
        <p:grpSpPr>
          <a:xfrm>
            <a:off x="299502" y="558086"/>
            <a:ext cx="9870483" cy="1623431"/>
            <a:chOff x="281271" y="1853144"/>
            <a:chExt cx="9870483" cy="1623431"/>
          </a:xfrm>
        </p:grpSpPr>
        <p:sp>
          <p:nvSpPr>
            <p:cNvPr id="4" name="Line Callout 1 (Border and Accent Bar) 3">
              <a:extLst>
                <a:ext uri="{FF2B5EF4-FFF2-40B4-BE49-F238E27FC236}">
                  <a16:creationId xmlns:a16="http://schemas.microsoft.com/office/drawing/2014/main" id="{605E78F5-F8B1-B12B-F6F4-7B7D67D093AA}"/>
                </a:ext>
              </a:extLst>
            </p:cNvPr>
            <p:cNvSpPr/>
            <p:nvPr/>
          </p:nvSpPr>
          <p:spPr>
            <a:xfrm>
              <a:off x="281271" y="1853144"/>
              <a:ext cx="9243729" cy="1523999"/>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rgbClr val="C00000"/>
                  </a:solidFill>
                  <a:latin typeface="Arial" panose="020B0604020202020204" pitchFamily="34" charset="0"/>
                  <a:cs typeface="Arial" panose="020B0604020202020204" pitchFamily="34" charset="0"/>
                </a:rPr>
                <a:t>GỢI Ý TRẢ LỜI</a:t>
              </a:r>
              <a:endParaRPr lang="en-US" sz="50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52A0E3C-F49F-66B6-84B6-04A2B894742B}"/>
                </a:ext>
              </a:extLst>
            </p:cNvPr>
            <p:cNvPicPr>
              <a:picLocks noChangeAspect="1"/>
            </p:cNvPicPr>
            <p:nvPr/>
          </p:nvPicPr>
          <p:blipFill>
            <a:blip r:embed="rId4"/>
            <a:stretch>
              <a:fillRect/>
            </a:stretch>
          </p:blipFill>
          <p:spPr>
            <a:xfrm>
              <a:off x="8967723" y="1952576"/>
              <a:ext cx="1184031" cy="1523999"/>
            </a:xfrm>
            <a:prstGeom prst="rect">
              <a:avLst/>
            </a:prstGeom>
          </p:spPr>
        </p:pic>
      </p:grpSp>
    </p:spTree>
    <p:extLst>
      <p:ext uri="{BB962C8B-B14F-4D97-AF65-F5344CB8AC3E}">
        <p14:creationId xmlns:p14="http://schemas.microsoft.com/office/powerpoint/2010/main" val="3123489141"/>
      </p:ext>
    </p:extLst>
  </p:cSld>
  <p:clrMapOvr>
    <a:masterClrMapping/>
  </p:clrMapOvr>
  <p:transition spd="med">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C3781CC-EC69-844F-C7D3-5E6BFA6018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14" b="36801"/>
          <a:stretch>
            <a:fillRect/>
          </a:stretch>
        </p:blipFill>
        <p:spPr>
          <a:xfrm rot="-2788314">
            <a:off x="17444012" y="-215423"/>
            <a:ext cx="1012337" cy="1049264"/>
          </a:xfrm>
          <a:prstGeom prst="rect">
            <a:avLst/>
          </a:prstGeom>
        </p:spPr>
      </p:pic>
      <p:grpSp>
        <p:nvGrpSpPr>
          <p:cNvPr id="7" name="Group 6">
            <a:extLst>
              <a:ext uri="{FF2B5EF4-FFF2-40B4-BE49-F238E27FC236}">
                <a16:creationId xmlns:a16="http://schemas.microsoft.com/office/drawing/2014/main" id="{A4A1EADA-3FF2-E9E4-35AA-2D6EDF5DA841}"/>
              </a:ext>
            </a:extLst>
          </p:cNvPr>
          <p:cNvGrpSpPr/>
          <p:nvPr/>
        </p:nvGrpSpPr>
        <p:grpSpPr>
          <a:xfrm>
            <a:off x="939519" y="2723822"/>
            <a:ext cx="7696200" cy="7018444"/>
            <a:chOff x="1138521" y="2464377"/>
            <a:chExt cx="7696200" cy="7018444"/>
          </a:xfrm>
        </p:grpSpPr>
        <p:sp>
          <p:nvSpPr>
            <p:cNvPr id="8" name="Freeform 3">
              <a:extLst>
                <a:ext uri="{FF2B5EF4-FFF2-40B4-BE49-F238E27FC236}">
                  <a16:creationId xmlns:a16="http://schemas.microsoft.com/office/drawing/2014/main" id="{038FF618-ADA6-7E61-8222-7ED58196CC09}"/>
                </a:ext>
              </a:extLst>
            </p:cNvPr>
            <p:cNvSpPr/>
            <p:nvPr/>
          </p:nvSpPr>
          <p:spPr>
            <a:xfrm>
              <a:off x="1138521" y="4336346"/>
              <a:ext cx="7696200" cy="5146475"/>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FFF0B6"/>
            </a:solidFill>
          </p:spPr>
          <p:txBody>
            <a:bodyPr/>
            <a:lstStyle/>
            <a:p>
              <a:endParaRPr lang="en-US"/>
            </a:p>
          </p:txBody>
        </p:sp>
        <p:grpSp>
          <p:nvGrpSpPr>
            <p:cNvPr id="9" name="Group 8">
              <a:extLst>
                <a:ext uri="{FF2B5EF4-FFF2-40B4-BE49-F238E27FC236}">
                  <a16:creationId xmlns:a16="http://schemas.microsoft.com/office/drawing/2014/main" id="{2B1030BF-8B7E-B890-913F-BC2794C1CBEB}"/>
                </a:ext>
              </a:extLst>
            </p:cNvPr>
            <p:cNvGrpSpPr/>
            <p:nvPr/>
          </p:nvGrpSpPr>
          <p:grpSpPr>
            <a:xfrm>
              <a:off x="3282635" y="2464377"/>
              <a:ext cx="3407969" cy="2679123"/>
              <a:chOff x="3060376" y="2743200"/>
              <a:chExt cx="3407969" cy="2679123"/>
            </a:xfrm>
          </p:grpSpPr>
          <p:grpSp>
            <p:nvGrpSpPr>
              <p:cNvPr id="13" name="Group 5">
                <a:extLst>
                  <a:ext uri="{FF2B5EF4-FFF2-40B4-BE49-F238E27FC236}">
                    <a16:creationId xmlns:a16="http://schemas.microsoft.com/office/drawing/2014/main" id="{9E08B95C-1502-20D7-A8C0-97D3A86E6B85}"/>
                  </a:ext>
                </a:extLst>
              </p:cNvPr>
              <p:cNvGrpSpPr/>
              <p:nvPr/>
            </p:nvGrpSpPr>
            <p:grpSpPr>
              <a:xfrm>
                <a:off x="3836847" y="2743200"/>
                <a:ext cx="2631498" cy="2679123"/>
                <a:chOff x="0" y="0"/>
                <a:chExt cx="812800" cy="827510"/>
              </a:xfrm>
            </p:grpSpPr>
            <p:sp>
              <p:nvSpPr>
                <p:cNvPr id="21" name="Freeform 6">
                  <a:extLst>
                    <a:ext uri="{FF2B5EF4-FFF2-40B4-BE49-F238E27FC236}">
                      <a16:creationId xmlns:a16="http://schemas.microsoft.com/office/drawing/2014/main" id="{997B738A-1FB0-A396-BF5A-0A5637C3A6FB}"/>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22" name="TextBox 7">
                  <a:extLst>
                    <a:ext uri="{FF2B5EF4-FFF2-40B4-BE49-F238E27FC236}">
                      <a16:creationId xmlns:a16="http://schemas.microsoft.com/office/drawing/2014/main" id="{C7D70D5A-D603-8922-F1A3-C7FEB572D1E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8">
                <a:extLst>
                  <a:ext uri="{FF2B5EF4-FFF2-40B4-BE49-F238E27FC236}">
                    <a16:creationId xmlns:a16="http://schemas.microsoft.com/office/drawing/2014/main" id="{5C91E234-810A-ED4D-75C5-F31DF64BA6CE}"/>
                  </a:ext>
                </a:extLst>
              </p:cNvPr>
              <p:cNvGrpSpPr/>
              <p:nvPr/>
            </p:nvGrpSpPr>
            <p:grpSpPr>
              <a:xfrm>
                <a:off x="3210801" y="2743200"/>
                <a:ext cx="2631498" cy="2631498"/>
                <a:chOff x="0" y="0"/>
                <a:chExt cx="812800" cy="812800"/>
              </a:xfrm>
            </p:grpSpPr>
            <p:sp>
              <p:nvSpPr>
                <p:cNvPr id="18" name="Freeform 9">
                  <a:extLst>
                    <a:ext uri="{FF2B5EF4-FFF2-40B4-BE49-F238E27FC236}">
                      <a16:creationId xmlns:a16="http://schemas.microsoft.com/office/drawing/2014/main" id="{688ECFF2-1826-234F-995D-D7020EF32A6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0B6"/>
                </a:solidFill>
                <a:ln w="38100">
                  <a:solidFill>
                    <a:srgbClr val="FFFFFF"/>
                  </a:solidFill>
                </a:ln>
              </p:spPr>
              <p:txBody>
                <a:bodyPr/>
                <a:lstStyle/>
                <a:p>
                  <a:endParaRPr lang="en-US"/>
                </a:p>
              </p:txBody>
            </p:sp>
            <p:sp>
              <p:nvSpPr>
                <p:cNvPr id="20" name="TextBox 10">
                  <a:extLst>
                    <a:ext uri="{FF2B5EF4-FFF2-40B4-BE49-F238E27FC236}">
                      <a16:creationId xmlns:a16="http://schemas.microsoft.com/office/drawing/2014/main" id="{E1DC6B2C-CDE3-E152-62ED-3403B558FEC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TextBox 26">
                <a:extLst>
                  <a:ext uri="{FF2B5EF4-FFF2-40B4-BE49-F238E27FC236}">
                    <a16:creationId xmlns:a16="http://schemas.microsoft.com/office/drawing/2014/main" id="{F7978B0D-F293-1825-5FA4-DDD30BB03F47}"/>
                  </a:ext>
                </a:extLst>
              </p:cNvPr>
              <p:cNvSpPr txBox="1"/>
              <p:nvPr/>
            </p:nvSpPr>
            <p:spPr>
              <a:xfrm>
                <a:off x="3060376" y="3501459"/>
                <a:ext cx="2712014" cy="1077218"/>
              </a:xfrm>
              <a:prstGeom prst="rect">
                <a:avLst/>
              </a:prstGeom>
            </p:spPr>
            <p:txBody>
              <a:bodyPr lIns="0" tIns="0" rIns="0" bIns="0" rtlCol="0" anchor="t">
                <a:spAutoFit/>
              </a:bodyPr>
              <a:lstStyle/>
              <a:p>
                <a:pPr algn="ctr"/>
                <a:r>
                  <a:rPr lang="en-US" sz="7000" b="1" dirty="0">
                    <a:solidFill>
                      <a:srgbClr val="C00000"/>
                    </a:solidFill>
                    <a:latin typeface="Arial" panose="020B0604020202020204" pitchFamily="34" charset="0"/>
                    <a:cs typeface="Arial" panose="020B0604020202020204" pitchFamily="34" charset="0"/>
                  </a:rPr>
                  <a:t>01</a:t>
                </a:r>
              </a:p>
            </p:txBody>
          </p:sp>
        </p:grpSp>
        <p:sp>
          <p:nvSpPr>
            <p:cNvPr id="12" name="TextBox 11">
              <a:extLst>
                <a:ext uri="{FF2B5EF4-FFF2-40B4-BE49-F238E27FC236}">
                  <a16:creationId xmlns:a16="http://schemas.microsoft.com/office/drawing/2014/main" id="{0728282F-5E57-C8A6-C16C-E83025BDC779}"/>
                </a:ext>
              </a:extLst>
            </p:cNvPr>
            <p:cNvSpPr txBox="1"/>
            <p:nvPr/>
          </p:nvSpPr>
          <p:spPr>
            <a:xfrm>
              <a:off x="2116964" y="5392442"/>
              <a:ext cx="5929398"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Khi tham gia thương thuyết, em thấy nét tính cách nào của mình được bộc lộ?</a:t>
              </a:r>
              <a:endParaRPr lang="en-US" sz="4000" dirty="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39FABA2F-F9D5-09A4-0494-5052E9C8B3E4}"/>
              </a:ext>
            </a:extLst>
          </p:cNvPr>
          <p:cNvGrpSpPr/>
          <p:nvPr/>
        </p:nvGrpSpPr>
        <p:grpSpPr>
          <a:xfrm>
            <a:off x="-2218228" y="405019"/>
            <a:ext cx="15477029" cy="1811710"/>
            <a:chOff x="3467284" y="-17259"/>
            <a:chExt cx="15477029" cy="1811710"/>
          </a:xfrm>
        </p:grpSpPr>
        <p:grpSp>
          <p:nvGrpSpPr>
            <p:cNvPr id="24" name="Group 23">
              <a:extLst>
                <a:ext uri="{FF2B5EF4-FFF2-40B4-BE49-F238E27FC236}">
                  <a16:creationId xmlns:a16="http://schemas.microsoft.com/office/drawing/2014/main" id="{9FD8A48A-CBB2-AE6B-FDE7-5F2A711C8298}"/>
                </a:ext>
              </a:extLst>
            </p:cNvPr>
            <p:cNvGrpSpPr/>
            <p:nvPr/>
          </p:nvGrpSpPr>
          <p:grpSpPr>
            <a:xfrm>
              <a:off x="3467284" y="-17259"/>
              <a:ext cx="15477029" cy="1811710"/>
              <a:chOff x="0" y="-128692"/>
              <a:chExt cx="4223787" cy="539909"/>
            </a:xfrm>
          </p:grpSpPr>
          <p:sp>
            <p:nvSpPr>
              <p:cNvPr id="26" name="Freeform 19">
                <a:extLst>
                  <a:ext uri="{FF2B5EF4-FFF2-40B4-BE49-F238E27FC236}">
                    <a16:creationId xmlns:a16="http://schemas.microsoft.com/office/drawing/2014/main" id="{1CE2F39F-98FD-C876-6871-60130021FEB5}"/>
                  </a:ext>
                </a:extLst>
              </p:cNvPr>
              <p:cNvSpPr/>
              <p:nvPr/>
            </p:nvSpPr>
            <p:spPr>
              <a:xfrm>
                <a:off x="203200" y="-128692"/>
                <a:ext cx="4020587" cy="53990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20000"/>
                  <a:lumOff val="80000"/>
                </a:schemeClr>
              </a:solidFill>
            </p:spPr>
            <p:txBody>
              <a:bodyPr/>
              <a:lstStyle/>
              <a:p>
                <a:endParaRPr lang="en-US"/>
              </a:p>
            </p:txBody>
          </p:sp>
          <p:sp>
            <p:nvSpPr>
              <p:cNvPr id="27" name="TextBox 20">
                <a:extLst>
                  <a:ext uri="{FF2B5EF4-FFF2-40B4-BE49-F238E27FC236}">
                    <a16:creationId xmlns:a16="http://schemas.microsoft.com/office/drawing/2014/main" id="{5C6A1CC8-9A2C-1C67-9701-7249E273E9C8}"/>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89FBF64F-F7B0-A0FB-F24D-770B7499F200}"/>
                </a:ext>
              </a:extLst>
            </p:cNvPr>
            <p:cNvSpPr txBox="1"/>
            <p:nvPr/>
          </p:nvSpPr>
          <p:spPr>
            <a:xfrm>
              <a:off x="6066512" y="508722"/>
              <a:ext cx="1104900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solidFill>
                    <a:schemeClr val="tx1">
                      <a:lumMod val="95000"/>
                      <a:lumOff val="5000"/>
                    </a:schemeClr>
                  </a:solidFill>
                  <a:latin typeface="Arial" panose="020B0604020202020204" pitchFamily="34" charset="0"/>
                  <a:cs typeface="Arial" panose="020B0604020202020204" pitchFamily="34" charset="0"/>
                </a:rPr>
                <a:t>Các em trả lời các câu hỏi dưới đây</a:t>
              </a:r>
              <a:endParaRPr lang="en-US" sz="44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D34DF613-F989-D528-4DBA-BB092FBFA041}"/>
              </a:ext>
            </a:extLst>
          </p:cNvPr>
          <p:cNvGrpSpPr/>
          <p:nvPr/>
        </p:nvGrpSpPr>
        <p:grpSpPr>
          <a:xfrm>
            <a:off x="9448800" y="2688760"/>
            <a:ext cx="7696200" cy="7053506"/>
            <a:chOff x="1138521" y="2464377"/>
            <a:chExt cx="7696200" cy="7018444"/>
          </a:xfrm>
        </p:grpSpPr>
        <p:sp>
          <p:nvSpPr>
            <p:cNvPr id="29" name="Freeform 3">
              <a:extLst>
                <a:ext uri="{FF2B5EF4-FFF2-40B4-BE49-F238E27FC236}">
                  <a16:creationId xmlns:a16="http://schemas.microsoft.com/office/drawing/2014/main" id="{ECE0616E-7EA3-2F1F-A9A1-D6BD2C12F426}"/>
                </a:ext>
              </a:extLst>
            </p:cNvPr>
            <p:cNvSpPr/>
            <p:nvPr/>
          </p:nvSpPr>
          <p:spPr>
            <a:xfrm>
              <a:off x="1138521" y="4336346"/>
              <a:ext cx="7696200" cy="5146475"/>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FFF0B6"/>
            </a:solidFill>
          </p:spPr>
          <p:txBody>
            <a:bodyPr/>
            <a:lstStyle/>
            <a:p>
              <a:endParaRPr lang="en-US"/>
            </a:p>
          </p:txBody>
        </p:sp>
        <p:grpSp>
          <p:nvGrpSpPr>
            <p:cNvPr id="30" name="Group 29">
              <a:extLst>
                <a:ext uri="{FF2B5EF4-FFF2-40B4-BE49-F238E27FC236}">
                  <a16:creationId xmlns:a16="http://schemas.microsoft.com/office/drawing/2014/main" id="{3555C926-10A0-DE28-493D-3D0B71A4686B}"/>
                </a:ext>
              </a:extLst>
            </p:cNvPr>
            <p:cNvGrpSpPr/>
            <p:nvPr/>
          </p:nvGrpSpPr>
          <p:grpSpPr>
            <a:xfrm>
              <a:off x="3282635" y="2464377"/>
              <a:ext cx="3407969" cy="2679123"/>
              <a:chOff x="3060376" y="2743200"/>
              <a:chExt cx="3407969" cy="2679123"/>
            </a:xfrm>
          </p:grpSpPr>
          <p:grpSp>
            <p:nvGrpSpPr>
              <p:cNvPr id="32" name="Group 5">
                <a:extLst>
                  <a:ext uri="{FF2B5EF4-FFF2-40B4-BE49-F238E27FC236}">
                    <a16:creationId xmlns:a16="http://schemas.microsoft.com/office/drawing/2014/main" id="{E87309EE-1083-04F9-834A-6C891E12F09D}"/>
                  </a:ext>
                </a:extLst>
              </p:cNvPr>
              <p:cNvGrpSpPr/>
              <p:nvPr/>
            </p:nvGrpSpPr>
            <p:grpSpPr>
              <a:xfrm>
                <a:off x="3836847" y="2743200"/>
                <a:ext cx="2631498" cy="2679123"/>
                <a:chOff x="0" y="0"/>
                <a:chExt cx="812800" cy="827510"/>
              </a:xfrm>
            </p:grpSpPr>
            <p:sp>
              <p:nvSpPr>
                <p:cNvPr id="37" name="Freeform 6">
                  <a:extLst>
                    <a:ext uri="{FF2B5EF4-FFF2-40B4-BE49-F238E27FC236}">
                      <a16:creationId xmlns:a16="http://schemas.microsoft.com/office/drawing/2014/main" id="{C07BB838-7DF9-2084-6DEE-262EC04015F2}"/>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38" name="TextBox 7">
                  <a:extLst>
                    <a:ext uri="{FF2B5EF4-FFF2-40B4-BE49-F238E27FC236}">
                      <a16:creationId xmlns:a16="http://schemas.microsoft.com/office/drawing/2014/main" id="{46D4C11A-ED9F-C72B-C8C0-F1B2921A3CC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8">
                <a:extLst>
                  <a:ext uri="{FF2B5EF4-FFF2-40B4-BE49-F238E27FC236}">
                    <a16:creationId xmlns:a16="http://schemas.microsoft.com/office/drawing/2014/main" id="{A7954916-91D5-EA54-72A4-5D89480A0C65}"/>
                  </a:ext>
                </a:extLst>
              </p:cNvPr>
              <p:cNvGrpSpPr/>
              <p:nvPr/>
            </p:nvGrpSpPr>
            <p:grpSpPr>
              <a:xfrm>
                <a:off x="3210801" y="2743200"/>
                <a:ext cx="2631498" cy="2631498"/>
                <a:chOff x="0" y="0"/>
                <a:chExt cx="812800" cy="812800"/>
              </a:xfrm>
            </p:grpSpPr>
            <p:sp>
              <p:nvSpPr>
                <p:cNvPr id="35" name="Freeform 9">
                  <a:extLst>
                    <a:ext uri="{FF2B5EF4-FFF2-40B4-BE49-F238E27FC236}">
                      <a16:creationId xmlns:a16="http://schemas.microsoft.com/office/drawing/2014/main" id="{9159C52E-C1A0-5D43-2354-4BC5A8106E4C}"/>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0B6"/>
                </a:solidFill>
                <a:ln w="38100">
                  <a:solidFill>
                    <a:srgbClr val="FFFFFF"/>
                  </a:solidFill>
                </a:ln>
              </p:spPr>
              <p:txBody>
                <a:bodyPr/>
                <a:lstStyle/>
                <a:p>
                  <a:endParaRPr lang="en-US"/>
                </a:p>
              </p:txBody>
            </p:sp>
            <p:sp>
              <p:nvSpPr>
                <p:cNvPr id="36" name="TextBox 10">
                  <a:extLst>
                    <a:ext uri="{FF2B5EF4-FFF2-40B4-BE49-F238E27FC236}">
                      <a16:creationId xmlns:a16="http://schemas.microsoft.com/office/drawing/2014/main" id="{6EF99164-D1B6-1359-2590-0B29795781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4" name="TextBox 26">
                <a:extLst>
                  <a:ext uri="{FF2B5EF4-FFF2-40B4-BE49-F238E27FC236}">
                    <a16:creationId xmlns:a16="http://schemas.microsoft.com/office/drawing/2014/main" id="{EDE5DEE8-53CF-F373-779B-89C4405200E9}"/>
                  </a:ext>
                </a:extLst>
              </p:cNvPr>
              <p:cNvSpPr txBox="1"/>
              <p:nvPr/>
            </p:nvSpPr>
            <p:spPr>
              <a:xfrm>
                <a:off x="3060376" y="3501459"/>
                <a:ext cx="2712014" cy="1077218"/>
              </a:xfrm>
              <a:prstGeom prst="rect">
                <a:avLst/>
              </a:prstGeom>
            </p:spPr>
            <p:txBody>
              <a:bodyPr lIns="0" tIns="0" rIns="0" bIns="0" rtlCol="0" anchor="t">
                <a:spAutoFit/>
              </a:bodyPr>
              <a:lstStyle/>
              <a:p>
                <a:pPr algn="ctr"/>
                <a:r>
                  <a:rPr lang="en-US" sz="7000" b="1" dirty="0">
                    <a:solidFill>
                      <a:srgbClr val="C00000"/>
                    </a:solidFill>
                    <a:latin typeface="Arial" panose="020B0604020202020204" pitchFamily="34" charset="0"/>
                    <a:cs typeface="Arial" panose="020B0604020202020204" pitchFamily="34" charset="0"/>
                  </a:rPr>
                  <a:t>02</a:t>
                </a:r>
              </a:p>
            </p:txBody>
          </p:sp>
        </p:grpSp>
        <p:sp>
          <p:nvSpPr>
            <p:cNvPr id="31" name="TextBox 30">
              <a:extLst>
                <a:ext uri="{FF2B5EF4-FFF2-40B4-BE49-F238E27FC236}">
                  <a16:creationId xmlns:a16="http://schemas.microsoft.com/office/drawing/2014/main" id="{17B06E69-6C83-AB9B-4F07-99B4642C71CD}"/>
                </a:ext>
              </a:extLst>
            </p:cNvPr>
            <p:cNvSpPr txBox="1"/>
            <p:nvPr/>
          </p:nvSpPr>
          <p:spPr>
            <a:xfrm>
              <a:off x="1608683" y="6014448"/>
              <a:ext cx="6755876" cy="1815852"/>
            </a:xfrm>
            <a:prstGeom prst="rect">
              <a:avLst/>
            </a:prstGeom>
            <a:noFill/>
          </p:spPr>
          <p:txBody>
            <a:bodyPr wrap="square">
              <a:spAutoFit/>
            </a:bodyPr>
            <a:lstStyle/>
            <a:p>
              <a:pPr marR="0" algn="ctr">
                <a:lnSpc>
                  <a:spcPct val="150000"/>
                </a:lnSpc>
                <a:spcBef>
                  <a:spcPts val="0"/>
                </a:spcBef>
                <a:spcAft>
                  <a:spcPts val="0"/>
                </a:spcAft>
              </a:pPr>
              <a:r>
                <a:rPr lang="vi-VN" sz="4000">
                  <a:latin typeface="Arial" panose="020B0604020202020204" pitchFamily="34" charset="0"/>
                  <a:cs typeface="Arial" panose="020B0604020202020204" pitchFamily="34" charset="0"/>
                </a:rPr>
                <a:t>Em ấn tượng với cách thương thuyết nào của bạn?</a:t>
              </a:r>
              <a:endParaRPr lang="en-US" sz="4000" dirty="0">
                <a:latin typeface="Arial" panose="020B0604020202020204" pitchFamily="34" charset="0"/>
                <a:cs typeface="Arial" panose="020B0604020202020204" pitchFamily="34" charset="0"/>
              </a:endParaRPr>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0520" y="8993444"/>
            <a:ext cx="1066800" cy="1169096"/>
          </a:xfrm>
          <a:prstGeom prst="rect">
            <a:avLst/>
          </a:prstGeom>
        </p:spPr>
      </p:pic>
      <p:pic>
        <p:nvPicPr>
          <p:cNvPr id="40" name="Picture 39">
            <a:extLst>
              <a:ext uri="{FF2B5EF4-FFF2-40B4-BE49-F238E27FC236}">
                <a16:creationId xmlns:a16="http://schemas.microsoft.com/office/drawing/2014/main" id="{9B8DDA43-8DEE-DFC2-4456-782AAC80BF55}"/>
              </a:ext>
            </a:extLst>
          </p:cNvPr>
          <p:cNvPicPr>
            <a:picLocks noChangeAspect="1"/>
          </p:cNvPicPr>
          <p:nvPr/>
        </p:nvPicPr>
        <p:blipFill rotWithShape="1">
          <a:blip r:embed="rId6">
            <a:extLst>
              <a:ext uri="{28A0092B-C50C-407E-A947-70E740481C1C}">
                <a14:useLocalDpi xmlns:a14="http://schemas.microsoft.com/office/drawing/2010/main" val="0"/>
              </a:ext>
            </a:extLst>
          </a:blip>
          <a:srcRect b="11228"/>
          <a:stretch/>
        </p:blipFill>
        <p:spPr>
          <a:xfrm>
            <a:off x="7666990" y="8081489"/>
            <a:ext cx="2954019" cy="2285854"/>
          </a:xfrm>
          <a:prstGeom prst="rect">
            <a:avLst/>
          </a:prstGeom>
        </p:spPr>
      </p:pic>
    </p:spTree>
    <p:extLst>
      <p:ext uri="{BB962C8B-B14F-4D97-AF65-F5344CB8AC3E}">
        <p14:creationId xmlns:p14="http://schemas.microsoft.com/office/powerpoint/2010/main" val="32953329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6308" y="705718"/>
            <a:ext cx="1066800" cy="977455"/>
          </a:xfrm>
          <a:prstGeom prst="rect">
            <a:avLst/>
          </a:prstGeom>
        </p:spPr>
      </p:pic>
      <p:pic>
        <p:nvPicPr>
          <p:cNvPr id="2" name="Picture 5">
            <a:extLst>
              <a:ext uri="{FF2B5EF4-FFF2-40B4-BE49-F238E27FC236}">
                <a16:creationId xmlns:a16="http://schemas.microsoft.com/office/drawing/2014/main" id="{5C3781CC-EC69-844F-C7D3-5E6BFA6018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514" b="36801"/>
          <a:stretch>
            <a:fillRect/>
          </a:stretch>
        </p:blipFill>
        <p:spPr>
          <a:xfrm rot="-2788314">
            <a:off x="16096750" y="687022"/>
            <a:ext cx="1315421" cy="1363403"/>
          </a:xfrm>
          <a:prstGeom prst="rect">
            <a:avLst/>
          </a:prstGeom>
        </p:spPr>
      </p:pic>
      <p:sp>
        <p:nvSpPr>
          <p:cNvPr id="4" name="Freeform 3">
            <a:extLst>
              <a:ext uri="{FF2B5EF4-FFF2-40B4-BE49-F238E27FC236}">
                <a16:creationId xmlns:a16="http://schemas.microsoft.com/office/drawing/2014/main" id="{36CBBC06-864F-F1FA-082C-C73E6F721ED7}"/>
              </a:ext>
            </a:extLst>
          </p:cNvPr>
          <p:cNvSpPr/>
          <p:nvPr/>
        </p:nvSpPr>
        <p:spPr>
          <a:xfrm>
            <a:off x="1600200" y="1882259"/>
            <a:ext cx="12324994"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a:p>
        </p:txBody>
      </p:sp>
      <p:grpSp>
        <p:nvGrpSpPr>
          <p:cNvPr id="5" name="Group 4">
            <a:extLst>
              <a:ext uri="{FF2B5EF4-FFF2-40B4-BE49-F238E27FC236}">
                <a16:creationId xmlns:a16="http://schemas.microsoft.com/office/drawing/2014/main" id="{C19E728A-FD9F-BCDF-41BD-095971630834}"/>
              </a:ext>
            </a:extLst>
          </p:cNvPr>
          <p:cNvGrpSpPr/>
          <p:nvPr/>
        </p:nvGrpSpPr>
        <p:grpSpPr>
          <a:xfrm>
            <a:off x="2895600" y="1171212"/>
            <a:ext cx="9742645" cy="1442979"/>
            <a:chOff x="3619170" y="659644"/>
            <a:chExt cx="9742645" cy="1442979"/>
          </a:xfrm>
        </p:grpSpPr>
        <p:pic>
          <p:nvPicPr>
            <p:cNvPr id="6" name="Picture 9">
              <a:extLst>
                <a:ext uri="{FF2B5EF4-FFF2-40B4-BE49-F238E27FC236}">
                  <a16:creationId xmlns:a16="http://schemas.microsoft.com/office/drawing/2014/main" id="{9B3AA28F-E940-C469-C3BB-6340490F60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633" y="659644"/>
              <a:ext cx="8663264" cy="1442979"/>
            </a:xfrm>
            <a:prstGeom prst="rect">
              <a:avLst/>
            </a:prstGeom>
          </p:spPr>
        </p:pic>
        <p:sp>
          <p:nvSpPr>
            <p:cNvPr id="15" name="TextBox 14">
              <a:extLst>
                <a:ext uri="{FF2B5EF4-FFF2-40B4-BE49-F238E27FC236}">
                  <a16:creationId xmlns:a16="http://schemas.microsoft.com/office/drawing/2014/main" id="{FF868142-2F47-B945-2610-5979CD649397}"/>
                </a:ext>
              </a:extLst>
            </p:cNvPr>
            <p:cNvSpPr txBox="1"/>
            <p:nvPr/>
          </p:nvSpPr>
          <p:spPr>
            <a:xfrm>
              <a:off x="3619170" y="909026"/>
              <a:ext cx="9742645"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34DD2E5D-85D2-2B57-5656-AA43EE430C4E}"/>
              </a:ext>
            </a:extLst>
          </p:cNvPr>
          <p:cNvSpPr txBox="1"/>
          <p:nvPr/>
        </p:nvSpPr>
        <p:spPr>
          <a:xfrm>
            <a:off x="2415429" y="2830916"/>
            <a:ext cx="10222816"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Ý nghĩa của kĩ năng thương thuyết: </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Giúp nhà lãnh đạo khẳng định vị thế và năng lực trong tập thể.</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Giúp bản thân gây dựng ấn tượng, thiện cảm và lòng tin của mình với mọi người xung quanh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0328" y="8175718"/>
            <a:ext cx="1665560" cy="1825271"/>
          </a:xfrm>
          <a:prstGeom prst="rect">
            <a:avLst/>
          </a:prstGeom>
        </p:spPr>
      </p:pic>
      <p:pic>
        <p:nvPicPr>
          <p:cNvPr id="7" name="Picture 6" descr="A group of people shaking hands&#10;&#10;Description automatically generated">
            <a:extLst>
              <a:ext uri="{FF2B5EF4-FFF2-40B4-BE49-F238E27FC236}">
                <a16:creationId xmlns:a16="http://schemas.microsoft.com/office/drawing/2014/main" id="{48B9141F-BFD0-3A56-FE16-09D98FF062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2197" y="6166136"/>
            <a:ext cx="5769495" cy="4477210"/>
          </a:xfrm>
          <a:prstGeom prst="rect">
            <a:avLst/>
          </a:prstGeom>
        </p:spPr>
      </p:pic>
    </p:spTree>
    <p:extLst>
      <p:ext uri="{BB962C8B-B14F-4D97-AF65-F5344CB8AC3E}">
        <p14:creationId xmlns:p14="http://schemas.microsoft.com/office/powerpoint/2010/main" val="21759906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wipe(left)">
                                      <p:cBhvr>
                                        <p:cTn id="16"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393" y="9159292"/>
            <a:ext cx="921313" cy="1313815"/>
          </a:xfrm>
          <a:prstGeom prst="rect">
            <a:avLst/>
          </a:prstGeom>
        </p:spPr>
      </p:pic>
      <p:sp>
        <p:nvSpPr>
          <p:cNvPr id="5" name="Freeform 5">
            <a:extLst>
              <a:ext uri="{FF2B5EF4-FFF2-40B4-BE49-F238E27FC236}">
                <a16:creationId xmlns:a16="http://schemas.microsoft.com/office/drawing/2014/main" id="{8CA7FB7F-3B5C-BCF9-2047-2697B58850C2}"/>
              </a:ext>
            </a:extLst>
          </p:cNvPr>
          <p:cNvSpPr/>
          <p:nvPr/>
        </p:nvSpPr>
        <p:spPr>
          <a:xfrm>
            <a:off x="9312726" y="2005628"/>
            <a:ext cx="8126111"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874A4EB-969C-49AD-C1C8-C1918C21FD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452">
            <a:off x="859644" y="498192"/>
            <a:ext cx="8286419" cy="10218600"/>
          </a:xfrm>
          <a:prstGeom prst="rect">
            <a:avLst/>
          </a:prstGeom>
        </p:spPr>
      </p:pic>
      <p:grpSp>
        <p:nvGrpSpPr>
          <p:cNvPr id="10" name="Group 9">
            <a:extLst>
              <a:ext uri="{FF2B5EF4-FFF2-40B4-BE49-F238E27FC236}">
                <a16:creationId xmlns:a16="http://schemas.microsoft.com/office/drawing/2014/main" id="{D320D01C-4E18-F4BE-4ABB-44240ACFD496}"/>
              </a:ext>
            </a:extLst>
          </p:cNvPr>
          <p:cNvGrpSpPr/>
          <p:nvPr/>
        </p:nvGrpSpPr>
        <p:grpSpPr>
          <a:xfrm>
            <a:off x="381000" y="470928"/>
            <a:ext cx="6827420" cy="1157110"/>
            <a:chOff x="203132" y="534842"/>
            <a:chExt cx="6827420" cy="1157110"/>
          </a:xfrm>
        </p:grpSpPr>
        <p:grpSp>
          <p:nvGrpSpPr>
            <p:cNvPr id="14" name="Group 10">
              <a:extLst>
                <a:ext uri="{FF2B5EF4-FFF2-40B4-BE49-F238E27FC236}">
                  <a16:creationId xmlns:a16="http://schemas.microsoft.com/office/drawing/2014/main" id="{3DF56DD5-D27E-AD1C-6291-546C8CAB8681}"/>
                </a:ext>
              </a:extLst>
            </p:cNvPr>
            <p:cNvGrpSpPr/>
            <p:nvPr/>
          </p:nvGrpSpPr>
          <p:grpSpPr>
            <a:xfrm rot="-143938">
              <a:off x="203132" y="534842"/>
              <a:ext cx="6827420" cy="1157110"/>
              <a:chOff x="0" y="0"/>
              <a:chExt cx="5761308" cy="848774"/>
            </a:xfrm>
          </p:grpSpPr>
          <p:sp>
            <p:nvSpPr>
              <p:cNvPr id="19" name="Freeform 11">
                <a:extLst>
                  <a:ext uri="{FF2B5EF4-FFF2-40B4-BE49-F238E27FC236}">
                    <a16:creationId xmlns:a16="http://schemas.microsoft.com/office/drawing/2014/main" id="{C0254047-0CA2-953D-791C-D9423DCF2015}"/>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18" name="TextBox 12">
              <a:extLst>
                <a:ext uri="{FF2B5EF4-FFF2-40B4-BE49-F238E27FC236}">
                  <a16:creationId xmlns:a16="http://schemas.microsoft.com/office/drawing/2014/main" id="{90896287-7D4E-4EB1-1ED8-9DC06AC28ED7}"/>
                </a:ext>
              </a:extLst>
            </p:cNvPr>
            <p:cNvSpPr txBox="1"/>
            <p:nvPr/>
          </p:nvSpPr>
          <p:spPr>
            <a:xfrm rot="21459337">
              <a:off x="405279" y="736884"/>
              <a:ext cx="6141524" cy="769441"/>
            </a:xfrm>
            <a:prstGeom prst="rect">
              <a:avLst/>
            </a:prstGeom>
          </p:spPr>
          <p:txBody>
            <a:bodyPr wrap="square" lIns="0" tIns="0" rIns="0" bIns="0" rtlCol="0" anchor="t">
              <a:spAutoFit/>
            </a:bodyPr>
            <a:lstStyle/>
            <a:p>
              <a:pPr marL="0" lvl="0" indent="0" algn="ctr">
                <a:spcBef>
                  <a:spcPct val="0"/>
                </a:spcBef>
              </a:pPr>
              <a:r>
                <a:rPr lang="en-US" sz="5000" b="1" spc="179">
                  <a:solidFill>
                    <a:srgbClr val="FFFFFF"/>
                  </a:solidFill>
                  <a:latin typeface="Arial" panose="020B0604020202020204" pitchFamily="34" charset="0"/>
                  <a:cs typeface="Arial" panose="020B0604020202020204" pitchFamily="34" charset="0"/>
                </a:rPr>
                <a:t>Hoạt động nhóm</a:t>
              </a:r>
              <a:endParaRPr lang="en-US" sz="5000" b="1" spc="179" dirty="0">
                <a:solidFill>
                  <a:srgbClr val="FFFFFF"/>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35201DC0-17A2-833C-458F-D1E7D33A2B74}"/>
              </a:ext>
            </a:extLst>
          </p:cNvPr>
          <p:cNvSpPr txBox="1"/>
          <p:nvPr/>
        </p:nvSpPr>
        <p:spPr>
          <a:xfrm>
            <a:off x="9804006" y="2384378"/>
            <a:ext cx="7143549" cy="5518242"/>
          </a:xfrm>
          <a:prstGeom prst="rect">
            <a:avLst/>
          </a:prstGeom>
          <a:noFill/>
        </p:spPr>
        <p:txBody>
          <a:bodyPr wrap="square">
            <a:spAutoFit/>
          </a:bodyPr>
          <a:lstStyle/>
          <a:p>
            <a:pPr algn="just">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trong nhóm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một tình huống cụ thể mà em đã tham gia thương thuyết</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cho biết: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i="1">
                <a:solidFill>
                  <a:srgbClr val="FF0000"/>
                </a:solidFill>
                <a:latin typeface="Arial" panose="020B0604020202020204" pitchFamily="34" charset="0"/>
                <a:ea typeface="Calibri" panose="020F0502020204030204" pitchFamily="34" charset="0"/>
                <a:cs typeface="Arial" panose="020B0604020202020204" pitchFamily="34" charset="0"/>
              </a:rPr>
              <a:t>Em thấy bạn của mình đã có sự tiến bộ trong kĩ năng thương thuyết chưa?</a:t>
            </a:r>
            <a:endParaRPr lang="en-US" sz="4000" i="1" dirty="0">
              <a:solidFill>
                <a:srgbClr val="FF0000"/>
              </a:solidFill>
              <a:latin typeface="Arial" panose="020B0604020202020204" pitchFamily="34" charset="0"/>
              <a:cs typeface="Arial" panose="020B0604020202020204" pitchFamily="34" charset="0"/>
            </a:endParaRPr>
          </a:p>
        </p:txBody>
      </p:sp>
      <p:pic>
        <p:nvPicPr>
          <p:cNvPr id="21" name="Picture 16">
            <a:extLst>
              <a:ext uri="{FF2B5EF4-FFF2-40B4-BE49-F238E27FC236}">
                <a16:creationId xmlns:a16="http://schemas.microsoft.com/office/drawing/2014/main" id="{907DE994-F94E-FB61-6EB8-7A5982C3AD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0" y="8031812"/>
            <a:ext cx="5880712" cy="2242022"/>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43956" y="1200206"/>
            <a:ext cx="1230667" cy="1348676"/>
          </a:xfrm>
          <a:prstGeom prst="rect">
            <a:avLst/>
          </a:prstGeom>
        </p:spPr>
      </p:pic>
      <p:grpSp>
        <p:nvGrpSpPr>
          <p:cNvPr id="27" name="Group 26">
            <a:extLst>
              <a:ext uri="{FF2B5EF4-FFF2-40B4-BE49-F238E27FC236}">
                <a16:creationId xmlns:a16="http://schemas.microsoft.com/office/drawing/2014/main" id="{99913B5E-10A2-66F3-882E-740873FE26B7}"/>
              </a:ext>
            </a:extLst>
          </p:cNvPr>
          <p:cNvGrpSpPr/>
          <p:nvPr/>
        </p:nvGrpSpPr>
        <p:grpSpPr>
          <a:xfrm>
            <a:off x="1192947" y="2466431"/>
            <a:ext cx="6809736" cy="5804788"/>
            <a:chOff x="1192947" y="2466431"/>
            <a:chExt cx="6809736" cy="5804788"/>
          </a:xfrm>
        </p:grpSpPr>
        <p:pic>
          <p:nvPicPr>
            <p:cNvPr id="26" name="Picture 25" descr="A group of children sitting at a table&#10;&#10;Description automatically generated">
              <a:extLst>
                <a:ext uri="{FF2B5EF4-FFF2-40B4-BE49-F238E27FC236}">
                  <a16:creationId xmlns:a16="http://schemas.microsoft.com/office/drawing/2014/main" id="{F8F6F8BE-F58E-B6D5-C202-40E8CACECB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2947" y="3314049"/>
              <a:ext cx="6713116" cy="49571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 descr="Push pin ">
              <a:extLst>
                <a:ext uri="{FF2B5EF4-FFF2-40B4-BE49-F238E27FC236}">
                  <a16:creationId xmlns:a16="http://schemas.microsoft.com/office/drawing/2014/main" id="{2068FF86-1D0A-F56C-AEFE-15FEB6895B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750153">
              <a:off x="7236891" y="2466431"/>
              <a:ext cx="765792" cy="7657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63033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854FA457-B43D-D48C-D9E2-CA64BB2F9CCD}"/>
              </a:ext>
            </a:extLst>
          </p:cNvPr>
          <p:cNvGrpSpPr/>
          <p:nvPr/>
        </p:nvGrpSpPr>
        <p:grpSpPr>
          <a:xfrm>
            <a:off x="1028700" y="1485900"/>
            <a:ext cx="16230600" cy="7932304"/>
            <a:chOff x="0" y="0"/>
            <a:chExt cx="4274726" cy="2167467"/>
          </a:xfrm>
        </p:grpSpPr>
        <p:sp>
          <p:nvSpPr>
            <p:cNvPr id="9" name="Freeform 3">
              <a:extLst>
                <a:ext uri="{FF2B5EF4-FFF2-40B4-BE49-F238E27FC236}">
                  <a16:creationId xmlns:a16="http://schemas.microsoft.com/office/drawing/2014/main" id="{D88BF3CE-3BD0-D706-494E-2C41FDFB4D06}"/>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txBody>
            <a:bodyPr/>
            <a:lstStyle/>
            <a:p>
              <a:endParaRPr lang="en-US"/>
            </a:p>
          </p:txBody>
        </p:sp>
        <p:sp>
          <p:nvSpPr>
            <p:cNvPr id="11" name="TextBox 4">
              <a:extLst>
                <a:ext uri="{FF2B5EF4-FFF2-40B4-BE49-F238E27FC236}">
                  <a16:creationId xmlns:a16="http://schemas.microsoft.com/office/drawing/2014/main" id="{25A4DE3F-9AFD-9044-FE28-FBBA54C2C78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2">
            <a:extLst>
              <a:ext uri="{FF2B5EF4-FFF2-40B4-BE49-F238E27FC236}">
                <a16:creationId xmlns:a16="http://schemas.microsoft.com/office/drawing/2014/main" id="{FF33266D-0965-E67D-9F9A-19BC0E525490}"/>
              </a:ext>
            </a:extLst>
          </p:cNvPr>
          <p:cNvSpPr txBox="1"/>
          <p:nvPr/>
        </p:nvSpPr>
        <p:spPr>
          <a:xfrm>
            <a:off x="1293352" y="2498963"/>
            <a:ext cx="8684572" cy="644157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Lớp em bàn luận về chuyến đi tham quan sắp tới do lớp tự tổ chức. Có hai ý kiến khác nhau của hai nhóm. Giáo viên chủ nhiệm đề nghị hai nhóm thương thuyết và báo cáo để quyết định địa điểm đi vào thứ 7 tuần này.</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0287" y="174172"/>
            <a:ext cx="1517087" cy="216340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50332" y="8096457"/>
            <a:ext cx="1954711" cy="21421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1793" y="103799"/>
            <a:ext cx="1771221" cy="2628900"/>
          </a:xfrm>
          <a:prstGeom prst="rect">
            <a:avLst/>
          </a:prstGeom>
        </p:spPr>
      </p:pic>
      <p:grpSp>
        <p:nvGrpSpPr>
          <p:cNvPr id="15" name="Group 14">
            <a:extLst>
              <a:ext uri="{FF2B5EF4-FFF2-40B4-BE49-F238E27FC236}">
                <a16:creationId xmlns:a16="http://schemas.microsoft.com/office/drawing/2014/main" id="{04D02344-CDAB-F325-68A0-A63E1642B874}"/>
              </a:ext>
            </a:extLst>
          </p:cNvPr>
          <p:cNvGrpSpPr/>
          <p:nvPr/>
        </p:nvGrpSpPr>
        <p:grpSpPr>
          <a:xfrm>
            <a:off x="5461319" y="868796"/>
            <a:ext cx="7276528" cy="1234207"/>
            <a:chOff x="5567143" y="665623"/>
            <a:chExt cx="7276528" cy="1234207"/>
          </a:xfrm>
        </p:grpSpPr>
        <p:pic>
          <p:nvPicPr>
            <p:cNvPr id="16" name="Picture 9">
              <a:extLst>
                <a:ext uri="{FF2B5EF4-FFF2-40B4-BE49-F238E27FC236}">
                  <a16:creationId xmlns:a16="http://schemas.microsoft.com/office/drawing/2014/main" id="{EE541A91-0008-B597-4986-507208064B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41462" y="665623"/>
              <a:ext cx="6951410" cy="1234207"/>
            </a:xfrm>
            <a:prstGeom prst="rect">
              <a:avLst/>
            </a:prstGeom>
          </p:spPr>
        </p:pic>
        <p:sp>
          <p:nvSpPr>
            <p:cNvPr id="17" name="TextBox 16">
              <a:extLst>
                <a:ext uri="{FF2B5EF4-FFF2-40B4-BE49-F238E27FC236}">
                  <a16:creationId xmlns:a16="http://schemas.microsoft.com/office/drawing/2014/main" id="{00BEA608-1D99-B871-F0F0-2E2207F95C1A}"/>
                </a:ext>
              </a:extLst>
            </p:cNvPr>
            <p:cNvSpPr txBox="1"/>
            <p:nvPr/>
          </p:nvSpPr>
          <p:spPr>
            <a:xfrm>
              <a:off x="5567143" y="799732"/>
              <a:ext cx="7276528" cy="892552"/>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a:t>
              </a:r>
              <a:r>
                <a:rPr lang="en-US" sz="5200" b="1">
                  <a:solidFill>
                    <a:schemeClr val="bg1"/>
                  </a:solidFill>
                  <a:latin typeface="Arial" panose="020B0604020202020204" pitchFamily="34" charset="0"/>
                  <a:cs typeface="Arial" panose="020B0604020202020204" pitchFamily="34" charset="0"/>
                </a:rPr>
                <a:t>ý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0F7E23CB-DDB0-17CD-8F1F-61FA8CCA6E18}"/>
              </a:ext>
            </a:extLst>
          </p:cNvPr>
          <p:cNvGrpSpPr/>
          <p:nvPr/>
        </p:nvGrpSpPr>
        <p:grpSpPr>
          <a:xfrm>
            <a:off x="10614864" y="3295249"/>
            <a:ext cx="6262922" cy="4141669"/>
            <a:chOff x="10614864" y="3295249"/>
            <a:chExt cx="6262922" cy="4141669"/>
          </a:xfrm>
        </p:grpSpPr>
        <p:pic>
          <p:nvPicPr>
            <p:cNvPr id="2050" name="Picture 2" descr="Kể về một cuộc đi thăm di tích lịch sử (12 mẫu) - Văn 6">
              <a:extLst>
                <a:ext uri="{FF2B5EF4-FFF2-40B4-BE49-F238E27FC236}">
                  <a16:creationId xmlns:a16="http://schemas.microsoft.com/office/drawing/2014/main" id="{8708971D-7A83-4C02-629F-0D6B105AD5E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286" r="4286"/>
            <a:stretch/>
          </p:blipFill>
          <p:spPr bwMode="auto">
            <a:xfrm>
              <a:off x="10614864" y="3941243"/>
              <a:ext cx="6096000" cy="34956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2" descr="Push pin ">
              <a:extLst>
                <a:ext uri="{FF2B5EF4-FFF2-40B4-BE49-F238E27FC236}">
                  <a16:creationId xmlns:a16="http://schemas.microsoft.com/office/drawing/2014/main" id="{8EACEA46-3B2C-A3F2-FE85-6D697B4CAC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750153">
              <a:off x="16294312" y="3295249"/>
              <a:ext cx="583474" cy="5834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96626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5B5341-4CAA-C147-EA74-D343EAFEC4E9}"/>
              </a:ext>
            </a:extLst>
          </p:cNvPr>
          <p:cNvGrpSpPr/>
          <p:nvPr/>
        </p:nvGrpSpPr>
        <p:grpSpPr>
          <a:xfrm>
            <a:off x="10120936" y="3104608"/>
            <a:ext cx="6717335" cy="4267199"/>
            <a:chOff x="10120938" y="3238502"/>
            <a:chExt cx="6717335" cy="4267199"/>
          </a:xfrm>
        </p:grpSpPr>
        <p:grpSp>
          <p:nvGrpSpPr>
            <p:cNvPr id="3" name="Group 11">
              <a:extLst>
                <a:ext uri="{FF2B5EF4-FFF2-40B4-BE49-F238E27FC236}">
                  <a16:creationId xmlns:a16="http://schemas.microsoft.com/office/drawing/2014/main" id="{1108A805-F231-381E-7928-EDC455881B63}"/>
                </a:ext>
              </a:extLst>
            </p:cNvPr>
            <p:cNvGrpSpPr/>
            <p:nvPr/>
          </p:nvGrpSpPr>
          <p:grpSpPr>
            <a:xfrm rot="5400000">
              <a:off x="11346006" y="2013434"/>
              <a:ext cx="4267199" cy="6717335"/>
              <a:chOff x="211325" y="-6508"/>
              <a:chExt cx="2680984" cy="4220350"/>
            </a:xfrm>
          </p:grpSpPr>
          <p:sp>
            <p:nvSpPr>
              <p:cNvPr id="6" name="Freeform 12">
                <a:extLst>
                  <a:ext uri="{FF2B5EF4-FFF2-40B4-BE49-F238E27FC236}">
                    <a16:creationId xmlns:a16="http://schemas.microsoft.com/office/drawing/2014/main" id="{C57F8B07-56CA-1051-3688-86DBE0B0E07D}"/>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rgbClr val="FFFFFF"/>
              </a:solidFill>
            </p:spPr>
            <p:txBody>
              <a:bodyPr/>
              <a:lstStyle/>
              <a:p>
                <a:endParaRPr lang="en-US"/>
              </a:p>
            </p:txBody>
          </p:sp>
        </p:grpSp>
        <p:sp>
          <p:nvSpPr>
            <p:cNvPr id="5" name="TextBox 4">
              <a:extLst>
                <a:ext uri="{FF2B5EF4-FFF2-40B4-BE49-F238E27FC236}">
                  <a16:creationId xmlns:a16="http://schemas.microsoft.com/office/drawing/2014/main" id="{F7104573-EB47-A5C8-34E6-956CDD598E61}"/>
                </a:ext>
              </a:extLst>
            </p:cNvPr>
            <p:cNvSpPr txBox="1"/>
            <p:nvPr/>
          </p:nvSpPr>
          <p:spPr>
            <a:xfrm>
              <a:off x="11361572" y="5012454"/>
              <a:ext cx="4236066" cy="830997"/>
            </a:xfrm>
            <a:prstGeom prst="rect">
              <a:avLst/>
            </a:prstGeom>
          </p:spPr>
          <p:txBody>
            <a:bodyPr wrap="square" lIns="0" tIns="0" rIns="0" bIns="0" rtlCol="0" anchor="t">
              <a:spAutoFit/>
            </a:bodyPr>
            <a:lstStyle/>
            <a:p>
              <a:pPr algn="ctr">
                <a:spcBef>
                  <a:spcPct val="0"/>
                </a:spcBef>
              </a:pPr>
              <a:r>
                <a:rPr lang="en-US" sz="5400" b="1" spc="84">
                  <a:solidFill>
                    <a:srgbClr val="FF0000"/>
                  </a:solidFill>
                  <a:latin typeface="Arial" panose="020B0604020202020204" pitchFamily="34" charset="0"/>
                  <a:cs typeface="Arial" panose="020B0604020202020204" pitchFamily="34" charset="0"/>
                </a:rPr>
                <a:t>KẾT LUẬN</a:t>
              </a:r>
              <a:endParaRPr lang="en-US" sz="5400" b="1" spc="84" dirty="0">
                <a:solidFill>
                  <a:srgbClr val="FF0000"/>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F57C473D-1F3E-874E-F4FE-4C606A2FEB2A}"/>
              </a:ext>
            </a:extLst>
          </p:cNvPr>
          <p:cNvGrpSpPr/>
          <p:nvPr/>
        </p:nvGrpSpPr>
        <p:grpSpPr>
          <a:xfrm>
            <a:off x="1101985" y="532317"/>
            <a:ext cx="8281308" cy="4705890"/>
            <a:chOff x="1101985" y="532317"/>
            <a:chExt cx="8281308" cy="4705890"/>
          </a:xfrm>
        </p:grpSpPr>
        <p:grpSp>
          <p:nvGrpSpPr>
            <p:cNvPr id="9" name="Group 8">
              <a:extLst>
                <a:ext uri="{FF2B5EF4-FFF2-40B4-BE49-F238E27FC236}">
                  <a16:creationId xmlns:a16="http://schemas.microsoft.com/office/drawing/2014/main" id="{48EFFDF8-6F67-150E-5CC7-211547CD7DE8}"/>
                </a:ext>
              </a:extLst>
            </p:cNvPr>
            <p:cNvGrpSpPr/>
            <p:nvPr/>
          </p:nvGrpSpPr>
          <p:grpSpPr>
            <a:xfrm>
              <a:off x="1101985" y="947056"/>
              <a:ext cx="8115300" cy="4291151"/>
              <a:chOff x="1028700" y="5314090"/>
              <a:chExt cx="8115300" cy="4291151"/>
            </a:xfrm>
          </p:grpSpPr>
          <p:grpSp>
            <p:nvGrpSpPr>
              <p:cNvPr id="11" name="Group 10">
                <a:extLst>
                  <a:ext uri="{FF2B5EF4-FFF2-40B4-BE49-F238E27FC236}">
                    <a16:creationId xmlns:a16="http://schemas.microsoft.com/office/drawing/2014/main" id="{BEA026F0-480F-B243-A392-1B8A85A8E0D9}"/>
                  </a:ext>
                </a:extLst>
              </p:cNvPr>
              <p:cNvGrpSpPr/>
              <p:nvPr/>
            </p:nvGrpSpPr>
            <p:grpSpPr>
              <a:xfrm>
                <a:off x="1028700" y="5314090"/>
                <a:ext cx="8115300" cy="4291151"/>
                <a:chOff x="1028700" y="5316039"/>
                <a:chExt cx="8115300" cy="3942261"/>
              </a:xfrm>
            </p:grpSpPr>
            <p:grpSp>
              <p:nvGrpSpPr>
                <p:cNvPr id="13" name="Group 3">
                  <a:extLst>
                    <a:ext uri="{FF2B5EF4-FFF2-40B4-BE49-F238E27FC236}">
                      <a16:creationId xmlns:a16="http://schemas.microsoft.com/office/drawing/2014/main" id="{C23FC87B-FD6D-2AD2-A5B0-F951EE0FE736}"/>
                    </a:ext>
                  </a:extLst>
                </p:cNvPr>
                <p:cNvGrpSpPr/>
                <p:nvPr/>
              </p:nvGrpSpPr>
              <p:grpSpPr>
                <a:xfrm>
                  <a:off x="1028700" y="5483087"/>
                  <a:ext cx="7973720" cy="3775213"/>
                  <a:chOff x="0" y="0"/>
                  <a:chExt cx="10805670" cy="5116019"/>
                </a:xfrm>
              </p:grpSpPr>
              <p:sp>
                <p:nvSpPr>
                  <p:cNvPr id="16" name="Freeform 4">
                    <a:extLst>
                      <a:ext uri="{FF2B5EF4-FFF2-40B4-BE49-F238E27FC236}">
                        <a16:creationId xmlns:a16="http://schemas.microsoft.com/office/drawing/2014/main" id="{4DFFB9CB-90E6-217A-FDC6-6E56EEC1D264}"/>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14" name="Group 7">
                  <a:extLst>
                    <a:ext uri="{FF2B5EF4-FFF2-40B4-BE49-F238E27FC236}">
                      <a16:creationId xmlns:a16="http://schemas.microsoft.com/office/drawing/2014/main" id="{16F28B56-ED5F-F666-526C-C54DFA23FEE4}"/>
                    </a:ext>
                  </a:extLst>
                </p:cNvPr>
                <p:cNvGrpSpPr/>
                <p:nvPr/>
              </p:nvGrpSpPr>
              <p:grpSpPr>
                <a:xfrm>
                  <a:off x="1175270" y="5316039"/>
                  <a:ext cx="7968730" cy="3780432"/>
                  <a:chOff x="-4213" y="-29893"/>
                  <a:chExt cx="10825342" cy="5135632"/>
                </a:xfrm>
              </p:grpSpPr>
              <p:sp>
                <p:nvSpPr>
                  <p:cNvPr id="15" name="Freeform 8">
                    <a:extLst>
                      <a:ext uri="{FF2B5EF4-FFF2-40B4-BE49-F238E27FC236}">
                        <a16:creationId xmlns:a16="http://schemas.microsoft.com/office/drawing/2014/main" id="{61EDA353-08E2-1D06-B759-FFFB9F7A533C}"/>
                      </a:ext>
                    </a:extLst>
                  </p:cNvPr>
                  <p:cNvSpPr/>
                  <p:nvPr/>
                </p:nvSpPr>
                <p:spPr>
                  <a:xfrm>
                    <a:off x="-4213" y="-29893"/>
                    <a:ext cx="10825342" cy="5135632"/>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12" name="TextBox 11">
                <a:extLst>
                  <a:ext uri="{FF2B5EF4-FFF2-40B4-BE49-F238E27FC236}">
                    <a16:creationId xmlns:a16="http://schemas.microsoft.com/office/drawing/2014/main" id="{8BEAA93B-2B10-42A8-E398-5378D16519D4}"/>
                  </a:ext>
                </a:extLst>
              </p:cNvPr>
              <p:cNvSpPr txBox="1"/>
              <p:nvPr/>
            </p:nvSpPr>
            <p:spPr>
              <a:xfrm>
                <a:off x="1445790" y="6507921"/>
                <a:ext cx="7281117" cy="1911549"/>
              </a:xfrm>
              <a:prstGeom prst="rect">
                <a:avLst/>
              </a:prstGeom>
              <a:noFill/>
            </p:spPr>
            <p:txBody>
              <a:bodyPr wrap="square">
                <a:spAutoFit/>
              </a:bodyPr>
              <a:lstStyle/>
              <a:p>
                <a:pPr algn="ctr">
                  <a:lnSpc>
                    <a:spcPct val="150000"/>
                  </a:lnSpc>
                </a:pPr>
                <a:r>
                  <a:rPr lang="vi-VN" sz="4200">
                    <a:latin typeface="Arial" panose="020B0604020202020204" pitchFamily="34" charset="0"/>
                    <a:ea typeface="Calibri" panose="020F0502020204030204" pitchFamily="34" charset="0"/>
                    <a:cs typeface="Arial" panose="020B0604020202020204" pitchFamily="34" charset="0"/>
                  </a:rPr>
                  <a:t>Thương thuyết là năng lực rất cần thiết trong cuộc sống.</a:t>
                </a:r>
                <a:endParaRPr lang="en-US" sz="4200" dirty="0">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6E682FD4-B2BD-591E-CC7B-DB417DA11E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36438" y="532317"/>
              <a:ext cx="646855" cy="869853"/>
            </a:xfrm>
            <a:prstGeom prst="rect">
              <a:avLst/>
            </a:prstGeom>
          </p:spPr>
        </p:pic>
      </p:grpSp>
      <p:grpSp>
        <p:nvGrpSpPr>
          <p:cNvPr id="17" name="Group 16">
            <a:extLst>
              <a:ext uri="{FF2B5EF4-FFF2-40B4-BE49-F238E27FC236}">
                <a16:creationId xmlns:a16="http://schemas.microsoft.com/office/drawing/2014/main" id="{9DF25D9D-2B81-CE66-DF30-FCB00AA85E8C}"/>
              </a:ext>
            </a:extLst>
          </p:cNvPr>
          <p:cNvGrpSpPr/>
          <p:nvPr/>
        </p:nvGrpSpPr>
        <p:grpSpPr>
          <a:xfrm>
            <a:off x="1028700" y="5372512"/>
            <a:ext cx="8262523" cy="4224644"/>
            <a:chOff x="1028700" y="5372512"/>
            <a:chExt cx="8262523" cy="4224644"/>
          </a:xfrm>
        </p:grpSpPr>
        <p:grpSp>
          <p:nvGrpSpPr>
            <p:cNvPr id="18" name="Group 17">
              <a:extLst>
                <a:ext uri="{FF2B5EF4-FFF2-40B4-BE49-F238E27FC236}">
                  <a16:creationId xmlns:a16="http://schemas.microsoft.com/office/drawing/2014/main" id="{79AD299D-019B-A67A-01A7-107342B61262}"/>
                </a:ext>
              </a:extLst>
            </p:cNvPr>
            <p:cNvGrpSpPr/>
            <p:nvPr/>
          </p:nvGrpSpPr>
          <p:grpSpPr>
            <a:xfrm>
              <a:off x="1028700" y="5676900"/>
              <a:ext cx="8115300" cy="3920256"/>
              <a:chOff x="1028700" y="1038225"/>
              <a:chExt cx="8115300" cy="3920256"/>
            </a:xfrm>
          </p:grpSpPr>
          <p:grpSp>
            <p:nvGrpSpPr>
              <p:cNvPr id="22" name="Group 21">
                <a:extLst>
                  <a:ext uri="{FF2B5EF4-FFF2-40B4-BE49-F238E27FC236}">
                    <a16:creationId xmlns:a16="http://schemas.microsoft.com/office/drawing/2014/main" id="{D16F8931-5053-739D-DE55-8F98AA84049C}"/>
                  </a:ext>
                </a:extLst>
              </p:cNvPr>
              <p:cNvGrpSpPr/>
              <p:nvPr/>
            </p:nvGrpSpPr>
            <p:grpSpPr>
              <a:xfrm>
                <a:off x="1028700" y="1038225"/>
                <a:ext cx="8115300" cy="3920256"/>
                <a:chOff x="1028700" y="1038225"/>
                <a:chExt cx="8115300" cy="3920256"/>
              </a:xfrm>
            </p:grpSpPr>
            <p:grpSp>
              <p:nvGrpSpPr>
                <p:cNvPr id="27" name="Group 5">
                  <a:extLst>
                    <a:ext uri="{FF2B5EF4-FFF2-40B4-BE49-F238E27FC236}">
                      <a16:creationId xmlns:a16="http://schemas.microsoft.com/office/drawing/2014/main" id="{AD92088A-BB4F-2810-7225-CC05AC6FA79F}"/>
                    </a:ext>
                  </a:extLst>
                </p:cNvPr>
                <p:cNvGrpSpPr/>
                <p:nvPr/>
              </p:nvGrpSpPr>
              <p:grpSpPr>
                <a:xfrm>
                  <a:off x="1028700" y="1168764"/>
                  <a:ext cx="7973720" cy="3789717"/>
                  <a:chOff x="0" y="0"/>
                  <a:chExt cx="10805670" cy="5135675"/>
                </a:xfrm>
              </p:grpSpPr>
              <p:sp>
                <p:nvSpPr>
                  <p:cNvPr id="36" name="Freeform 6">
                    <a:extLst>
                      <a:ext uri="{FF2B5EF4-FFF2-40B4-BE49-F238E27FC236}">
                        <a16:creationId xmlns:a16="http://schemas.microsoft.com/office/drawing/2014/main" id="{48625B2C-179B-2263-331D-E32B46AF4A29}"/>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34" name="Group 9">
                  <a:extLst>
                    <a:ext uri="{FF2B5EF4-FFF2-40B4-BE49-F238E27FC236}">
                      <a16:creationId xmlns:a16="http://schemas.microsoft.com/office/drawing/2014/main" id="{31ED82EB-8388-30F0-4193-952A2A4CA413}"/>
                    </a:ext>
                  </a:extLst>
                </p:cNvPr>
                <p:cNvGrpSpPr/>
                <p:nvPr/>
              </p:nvGrpSpPr>
              <p:grpSpPr>
                <a:xfrm>
                  <a:off x="1178371" y="1038225"/>
                  <a:ext cx="7965629" cy="3758427"/>
                  <a:chOff x="0" y="0"/>
                  <a:chExt cx="10821129" cy="5105739"/>
                </a:xfrm>
              </p:grpSpPr>
              <p:sp>
                <p:nvSpPr>
                  <p:cNvPr id="35" name="Freeform 10">
                    <a:extLst>
                      <a:ext uri="{FF2B5EF4-FFF2-40B4-BE49-F238E27FC236}">
                        <a16:creationId xmlns:a16="http://schemas.microsoft.com/office/drawing/2014/main" id="{14ECC8BC-A2A9-9394-C3A2-D6D269EA73A7}"/>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3" name="TextBox 22">
                <a:extLst>
                  <a:ext uri="{FF2B5EF4-FFF2-40B4-BE49-F238E27FC236}">
                    <a16:creationId xmlns:a16="http://schemas.microsoft.com/office/drawing/2014/main" id="{D7064CC8-9314-7430-4827-DA72341EDB47}"/>
                  </a:ext>
                </a:extLst>
              </p:cNvPr>
              <p:cNvSpPr txBox="1"/>
              <p:nvPr/>
            </p:nvSpPr>
            <p:spPr>
              <a:xfrm>
                <a:off x="1376801" y="1911251"/>
                <a:ext cx="7565666" cy="1911549"/>
              </a:xfrm>
              <a:prstGeom prst="rect">
                <a:avLst/>
              </a:prstGeom>
              <a:noFill/>
            </p:spPr>
            <p:txBody>
              <a:bodyPr wrap="square">
                <a:spAutoFit/>
              </a:bodyPr>
              <a:lstStyle/>
              <a:p>
                <a:pPr algn="ctr">
                  <a:lnSpc>
                    <a:spcPct val="150000"/>
                  </a:lnSpc>
                </a:pPr>
                <a:r>
                  <a:rPr lang="en-US" sz="4200">
                    <a:effectLst/>
                    <a:latin typeface="Arial" panose="020B0604020202020204" pitchFamily="34" charset="0"/>
                    <a:ea typeface="Calibri" panose="020F0502020204030204" pitchFamily="34" charset="0"/>
                    <a:cs typeface="Arial" panose="020B0604020202020204" pitchFamily="34" charset="0"/>
                  </a:rPr>
                  <a:t>Các em </a:t>
                </a:r>
                <a:r>
                  <a:rPr lang="vi-VN" sz="4200">
                    <a:effectLst/>
                    <a:latin typeface="Arial" panose="020B0604020202020204" pitchFamily="34" charset="0"/>
                    <a:ea typeface="Calibri" panose="020F0502020204030204" pitchFamily="34" charset="0"/>
                    <a:cs typeface="Arial" panose="020B0604020202020204" pitchFamily="34" charset="0"/>
                  </a:rPr>
                  <a:t>cần rèn luyện để hình thành khả năng thương thuyết</a:t>
                </a:r>
                <a:endParaRPr lang="en-US" sz="4200" dirty="0">
                  <a:latin typeface="Arial" panose="020B0604020202020204" pitchFamily="34" charset="0"/>
                  <a:cs typeface="Arial" panose="020B0604020202020204" pitchFamily="34" charset="0"/>
                </a:endParaRPr>
              </a:p>
            </p:txBody>
          </p:sp>
        </p:grpSp>
        <p:pic>
          <p:nvPicPr>
            <p:cNvPr id="19" name="Picture 9">
              <a:extLst>
                <a:ext uri="{FF2B5EF4-FFF2-40B4-BE49-F238E27FC236}">
                  <a16:creationId xmlns:a16="http://schemas.microsoft.com/office/drawing/2014/main" id="{60985EEF-6C62-020F-EE40-F17B93FCAD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44368" y="5372512"/>
              <a:ext cx="646855" cy="869853"/>
            </a:xfrm>
            <a:prstGeom prst="rect">
              <a:avLst/>
            </a:prstGeom>
          </p:spPr>
        </p:pic>
      </p:grpSp>
      <p:pic>
        <p:nvPicPr>
          <p:cNvPr id="38" name="Picture 37" descr="A picture containing toy, doll&#10;&#10;Description automatically generated">
            <a:extLst>
              <a:ext uri="{FF2B5EF4-FFF2-40B4-BE49-F238E27FC236}">
                <a16:creationId xmlns:a16="http://schemas.microsoft.com/office/drawing/2014/main" id="{A72E3D4E-F6D9-9026-2E15-94A9DC280825}"/>
              </a:ext>
            </a:extLst>
          </p:cNvPr>
          <p:cNvPicPr>
            <a:picLocks noChangeAspect="1"/>
          </p:cNvPicPr>
          <p:nvPr/>
        </p:nvPicPr>
        <p:blipFill rotWithShape="1">
          <a:blip r:embed="rId4">
            <a:extLst>
              <a:ext uri="{28A0092B-C50C-407E-A947-70E740481C1C}">
                <a14:useLocalDpi xmlns:a14="http://schemas.microsoft.com/office/drawing/2010/main" val="0"/>
              </a:ext>
            </a:extLst>
          </a:blip>
          <a:srcRect t="26331"/>
          <a:stretch/>
        </p:blipFill>
        <p:spPr>
          <a:xfrm>
            <a:off x="10259059" y="6582262"/>
            <a:ext cx="6853671" cy="3758426"/>
          </a:xfrm>
          <a:prstGeom prst="rect">
            <a:avLst/>
          </a:prstGeom>
        </p:spPr>
      </p:pic>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22113" y="1676866"/>
            <a:ext cx="1753387" cy="2500374"/>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5204" y="8914756"/>
            <a:ext cx="1120131" cy="1227541"/>
          </a:xfrm>
          <a:prstGeom prst="rect">
            <a:avLst/>
          </a:prstGeom>
        </p:spPr>
      </p:pic>
    </p:spTree>
    <p:extLst>
      <p:ext uri="{BB962C8B-B14F-4D97-AF65-F5344CB8AC3E}">
        <p14:creationId xmlns:p14="http://schemas.microsoft.com/office/powerpoint/2010/main" val="23462765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62178" y="8994013"/>
            <a:ext cx="1136210" cy="162026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728" y="9401132"/>
            <a:ext cx="1066800" cy="977455"/>
          </a:xfrm>
          <a:prstGeom prst="rect">
            <a:avLst/>
          </a:prstGeom>
        </p:spPr>
      </p:pic>
      <p:grpSp>
        <p:nvGrpSpPr>
          <p:cNvPr id="20" name="Group 19">
            <a:extLst>
              <a:ext uri="{FF2B5EF4-FFF2-40B4-BE49-F238E27FC236}">
                <a16:creationId xmlns:a16="http://schemas.microsoft.com/office/drawing/2014/main" id="{D44185C4-CDA7-919F-7AB3-62DC23A17A27}"/>
              </a:ext>
            </a:extLst>
          </p:cNvPr>
          <p:cNvGrpSpPr/>
          <p:nvPr/>
        </p:nvGrpSpPr>
        <p:grpSpPr>
          <a:xfrm>
            <a:off x="7772400" y="3009900"/>
            <a:ext cx="9446237" cy="5890033"/>
            <a:chOff x="7620001" y="1847868"/>
            <a:chExt cx="9446237" cy="5890033"/>
          </a:xfrm>
        </p:grpSpPr>
        <p:sp>
          <p:nvSpPr>
            <p:cNvPr id="21" name="Speech Bubble: Rectangle with Corners Rounded 20">
              <a:extLst>
                <a:ext uri="{FF2B5EF4-FFF2-40B4-BE49-F238E27FC236}">
                  <a16:creationId xmlns:a16="http://schemas.microsoft.com/office/drawing/2014/main" id="{67F361F8-6F9D-ACD2-E6E4-70C3DFCCD695}"/>
                </a:ext>
              </a:extLst>
            </p:cNvPr>
            <p:cNvSpPr/>
            <p:nvPr/>
          </p:nvSpPr>
          <p:spPr>
            <a:xfrm>
              <a:off x="7620001" y="2740496"/>
              <a:ext cx="9446237" cy="4997405"/>
            </a:xfrm>
            <a:prstGeom prst="wedgeRoundRectCallout">
              <a:avLst>
                <a:gd name="adj1" fmla="val -64919"/>
                <a:gd name="adj2" fmla="val 48841"/>
                <a:gd name="adj3" fmla="val 16667"/>
              </a:avLst>
            </a:prstGeom>
            <a:solidFill>
              <a:schemeClr val="bg1"/>
            </a:solidFill>
            <a:ln>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Em hãy chia sẻ trong nhóm về cảm xúc của cá nhân sau khi tham gia thương thuyết thành công hoặc chưa thành công.</a:t>
              </a:r>
              <a:endParaRPr lang="vi-VN" sz="4400" dirty="0">
                <a:solidFill>
                  <a:schemeClr val="tx1"/>
                </a:solidFill>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1925FC21-4CBE-EC29-2066-18DC5E6FDB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03723" y="1847868"/>
              <a:ext cx="1078792" cy="1109038"/>
            </a:xfrm>
            <a:prstGeom prst="rect">
              <a:avLst/>
            </a:prstGeom>
          </p:spPr>
        </p:pic>
      </p:grpSp>
      <p:pic>
        <p:nvPicPr>
          <p:cNvPr id="23" name="Picture 22" descr="A picture containing vector graphics&#10;&#10;Description automatically generated">
            <a:extLst>
              <a:ext uri="{FF2B5EF4-FFF2-40B4-BE49-F238E27FC236}">
                <a16:creationId xmlns:a16="http://schemas.microsoft.com/office/drawing/2014/main" id="{4AED7BC8-1EDC-9C24-8F86-92A84B776FAB}"/>
              </a:ext>
            </a:extLst>
          </p:cNvPr>
          <p:cNvPicPr>
            <a:picLocks noChangeAspect="1"/>
          </p:cNvPicPr>
          <p:nvPr/>
        </p:nvPicPr>
        <p:blipFill rotWithShape="1">
          <a:blip r:embed="rId8">
            <a:extLst>
              <a:ext uri="{28A0092B-C50C-407E-A947-70E740481C1C}">
                <a14:useLocalDpi xmlns:a14="http://schemas.microsoft.com/office/drawing/2010/main" val="0"/>
              </a:ext>
            </a:extLst>
          </a:blip>
          <a:srcRect l="5596" r="11864"/>
          <a:stretch/>
        </p:blipFill>
        <p:spPr>
          <a:xfrm>
            <a:off x="1717542" y="4915294"/>
            <a:ext cx="4495800" cy="5446872"/>
          </a:xfrm>
          <a:prstGeom prst="rect">
            <a:avLst/>
          </a:prstGeom>
        </p:spPr>
      </p:pic>
      <p:sp>
        <p:nvSpPr>
          <p:cNvPr id="24" name="AutoShape 24">
            <a:extLst>
              <a:ext uri="{FF2B5EF4-FFF2-40B4-BE49-F238E27FC236}">
                <a16:creationId xmlns:a16="http://schemas.microsoft.com/office/drawing/2014/main" id="{CF5D5DB6-2A78-6D6A-6181-BC633F24BEA3}"/>
              </a:ext>
            </a:extLst>
          </p:cNvPr>
          <p:cNvSpPr/>
          <p:nvPr/>
        </p:nvSpPr>
        <p:spPr>
          <a:xfrm>
            <a:off x="-1981200" y="397140"/>
            <a:ext cx="22250400" cy="2169124"/>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3C67D6B-B2CA-7162-B586-5DE7471D8A72}"/>
              </a:ext>
            </a:extLst>
          </p:cNvPr>
          <p:cNvSpPr txBox="1"/>
          <p:nvPr/>
        </p:nvSpPr>
        <p:spPr>
          <a:xfrm>
            <a:off x="2969309" y="400617"/>
            <a:ext cx="13372208"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4. Chia sẻ cảm xúc của em sau khi thực hành thương thuyết</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DED66831-3EA1-1846-077D-010835CA7299}"/>
              </a:ext>
            </a:extLst>
          </p:cNvPr>
          <p:cNvGrpSpPr/>
          <p:nvPr/>
        </p:nvGrpSpPr>
        <p:grpSpPr>
          <a:xfrm rot="702940">
            <a:off x="16511111" y="718808"/>
            <a:ext cx="2499012" cy="1705583"/>
            <a:chOff x="15794001" y="8493661"/>
            <a:chExt cx="2246574" cy="1599902"/>
          </a:xfrm>
        </p:grpSpPr>
        <p:sp>
          <p:nvSpPr>
            <p:cNvPr id="27" name="Freeform 9">
              <a:extLst>
                <a:ext uri="{FF2B5EF4-FFF2-40B4-BE49-F238E27FC236}">
                  <a16:creationId xmlns:a16="http://schemas.microsoft.com/office/drawing/2014/main" id="{6B3308D0-D238-DB3C-CD48-9332E0599870}"/>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5EE3D1A7-B33C-7BE1-1433-D200E32D8C7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2F84505A-73CC-E2BD-018A-56355D991788}"/>
              </a:ext>
            </a:extLst>
          </p:cNvPr>
          <p:cNvGrpSpPr/>
          <p:nvPr/>
        </p:nvGrpSpPr>
        <p:grpSpPr>
          <a:xfrm rot="6949130">
            <a:off x="97843" y="566933"/>
            <a:ext cx="2506785" cy="1782556"/>
            <a:chOff x="15794001" y="8493661"/>
            <a:chExt cx="2246574" cy="1599902"/>
          </a:xfrm>
        </p:grpSpPr>
        <p:sp>
          <p:nvSpPr>
            <p:cNvPr id="31" name="Freeform 9">
              <a:extLst>
                <a:ext uri="{FF2B5EF4-FFF2-40B4-BE49-F238E27FC236}">
                  <a16:creationId xmlns:a16="http://schemas.microsoft.com/office/drawing/2014/main" id="{1213628F-7A45-BAAC-F81E-C13916E8AF3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11">
              <a:extLst>
                <a:ext uri="{FF2B5EF4-FFF2-40B4-BE49-F238E27FC236}">
                  <a16:creationId xmlns:a16="http://schemas.microsoft.com/office/drawing/2014/main" id="{1CA08726-4DB6-7A1E-EACF-FAFA960A0F3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6639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2171700"/>
            <a:ext cx="14147366" cy="534640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291737" cy="326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000" y="6081083"/>
            <a:ext cx="1828800" cy="20041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76166" y="0"/>
            <a:ext cx="2201865" cy="3268074"/>
          </a:xfrm>
          <a:prstGeom prst="rect">
            <a:avLst/>
          </a:prstGeom>
        </p:spPr>
      </p:pic>
      <p:grpSp>
        <p:nvGrpSpPr>
          <p:cNvPr id="5" name="Group 4">
            <a:extLst>
              <a:ext uri="{FF2B5EF4-FFF2-40B4-BE49-F238E27FC236}">
                <a16:creationId xmlns:a16="http://schemas.microsoft.com/office/drawing/2014/main" id="{186B3677-4EA0-CF81-5E14-B6E7536966E9}"/>
              </a:ext>
            </a:extLst>
          </p:cNvPr>
          <p:cNvGrpSpPr/>
          <p:nvPr/>
        </p:nvGrpSpPr>
        <p:grpSpPr>
          <a:xfrm>
            <a:off x="5264219" y="1516582"/>
            <a:ext cx="7276528" cy="1663516"/>
            <a:chOff x="5264219" y="1516582"/>
            <a:chExt cx="7276528" cy="1663516"/>
          </a:xfrm>
        </p:grpSpPr>
        <p:pic>
          <p:nvPicPr>
            <p:cNvPr id="10" name="Picture 9">
              <a:extLst>
                <a:ext uri="{FF2B5EF4-FFF2-40B4-BE49-F238E27FC236}">
                  <a16:creationId xmlns:a16="http://schemas.microsoft.com/office/drawing/2014/main" id="{22BF6121-4EE0-48C0-1B72-900C222DCF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26778" y="1516582"/>
              <a:ext cx="6951410" cy="1663516"/>
            </a:xfrm>
            <a:prstGeom prst="rect">
              <a:avLst/>
            </a:prstGeom>
          </p:spPr>
        </p:pic>
        <p:sp>
          <p:nvSpPr>
            <p:cNvPr id="11" name="TextBox 10">
              <a:extLst>
                <a:ext uri="{FF2B5EF4-FFF2-40B4-BE49-F238E27FC236}">
                  <a16:creationId xmlns:a16="http://schemas.microsoft.com/office/drawing/2014/main" id="{B89A6A8F-35A7-A5D1-2E5F-782B3BF9E81C}"/>
                </a:ext>
              </a:extLst>
            </p:cNvPr>
            <p:cNvSpPr txBox="1"/>
            <p:nvPr/>
          </p:nvSpPr>
          <p:spPr>
            <a:xfrm>
              <a:off x="5264219" y="1794342"/>
              <a:ext cx="7276528"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KHỞI ĐỘNG</a:t>
              </a:r>
            </a:p>
          </p:txBody>
        </p:sp>
      </p:grpSp>
      <p:sp>
        <p:nvSpPr>
          <p:cNvPr id="13" name="TextBox 12">
            <a:extLst>
              <a:ext uri="{FF2B5EF4-FFF2-40B4-BE49-F238E27FC236}">
                <a16:creationId xmlns:a16="http://schemas.microsoft.com/office/drawing/2014/main" id="{1574AC7A-7126-B168-8B47-EE9B3FA48E02}"/>
              </a:ext>
            </a:extLst>
          </p:cNvPr>
          <p:cNvSpPr txBox="1"/>
          <p:nvPr/>
        </p:nvSpPr>
        <p:spPr>
          <a:xfrm>
            <a:off x="2920783" y="3686917"/>
            <a:ext cx="11963400" cy="2748253"/>
          </a:xfrm>
          <a:prstGeom prst="rect">
            <a:avLst/>
          </a:prstGeom>
          <a:noFill/>
        </p:spPr>
        <p:txBody>
          <a:bodyPr wrap="square">
            <a:spAutoFit/>
          </a:bodyP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lập luận, tìm ý kiến trong vòng 5 phút và tranh biện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về quan điểm: </a:t>
            </a:r>
            <a:r>
              <a:rPr lang="en-US" sz="4000" i="1">
                <a:solidFill>
                  <a:srgbClr val="FF0000"/>
                </a:solidFill>
                <a:latin typeface="Arial" panose="020B0604020202020204" pitchFamily="34" charset="0"/>
                <a:ea typeface="Calibri" panose="020F0502020204030204" pitchFamily="34" charset="0"/>
                <a:cs typeface="Arial" panose="020B0604020202020204" pitchFamily="34" charset="0"/>
              </a:rPr>
              <a:t>Học sinh có cần tham gia các lớp rèn luyện kĩ năng mềm</a:t>
            </a:r>
            <a:endParaRPr lang="en-US" sz="4000" i="1" dirty="0">
              <a:solidFill>
                <a:srgbClr val="FF0000"/>
              </a:solidFill>
              <a:latin typeface="Arial" panose="020B0604020202020204" pitchFamily="34" charset="0"/>
              <a:cs typeface="Arial" panose="020B0604020202020204" pitchFamily="34" charset="0"/>
            </a:endParaRPr>
          </a:p>
        </p:txBody>
      </p:sp>
      <p:pic>
        <p:nvPicPr>
          <p:cNvPr id="14" name="Picture 13" descr="A group of people using laptops&#10;&#10;Description automatically generated with medium confidence">
            <a:extLst>
              <a:ext uri="{FF2B5EF4-FFF2-40B4-BE49-F238E27FC236}">
                <a16:creationId xmlns:a16="http://schemas.microsoft.com/office/drawing/2014/main" id="{33A67113-7CFE-6996-748F-40A25DFDDFB0}"/>
              </a:ext>
            </a:extLst>
          </p:cNvPr>
          <p:cNvPicPr>
            <a:picLocks noChangeAspect="1"/>
          </p:cNvPicPr>
          <p:nvPr/>
        </p:nvPicPr>
        <p:blipFill rotWithShape="1">
          <a:blip r:embed="rId12">
            <a:extLst>
              <a:ext uri="{28A0092B-C50C-407E-A947-70E740481C1C}">
                <a14:useLocalDpi xmlns:a14="http://schemas.microsoft.com/office/drawing/2010/main" val="0"/>
              </a:ext>
            </a:extLst>
          </a:blip>
          <a:srcRect t="8407" b="12856"/>
          <a:stretch/>
        </p:blipFill>
        <p:spPr>
          <a:xfrm>
            <a:off x="-1083251" y="5622589"/>
            <a:ext cx="6790169" cy="53464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291737" cy="3268074"/>
          </a:xfrm>
          <a:prstGeom prst="rect">
            <a:avLst/>
          </a:prstGeom>
        </p:spPr>
      </p:pic>
      <p:grpSp>
        <p:nvGrpSpPr>
          <p:cNvPr id="24" name="Group 3">
            <a:extLst>
              <a:ext uri="{FF2B5EF4-FFF2-40B4-BE49-F238E27FC236}">
                <a16:creationId xmlns:a16="http://schemas.microsoft.com/office/drawing/2014/main" id="{C97DC314-3C6A-85A4-43E4-810CE1792E94}"/>
              </a:ext>
            </a:extLst>
          </p:cNvPr>
          <p:cNvGrpSpPr/>
          <p:nvPr/>
        </p:nvGrpSpPr>
        <p:grpSpPr>
          <a:xfrm rot="-348097">
            <a:off x="3375753" y="1467689"/>
            <a:ext cx="11561235" cy="6458417"/>
            <a:chOff x="0" y="0"/>
            <a:chExt cx="3190453" cy="1463594"/>
          </a:xfrm>
        </p:grpSpPr>
        <p:sp>
          <p:nvSpPr>
            <p:cNvPr id="25" name="Freeform 4">
              <a:extLst>
                <a:ext uri="{FF2B5EF4-FFF2-40B4-BE49-F238E27FC236}">
                  <a16:creationId xmlns:a16="http://schemas.microsoft.com/office/drawing/2014/main" id="{F8CBE022-35C6-3D79-E8B5-40FA12A65474}"/>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p>
          </p:txBody>
        </p:sp>
        <p:sp>
          <p:nvSpPr>
            <p:cNvPr id="26" name="TextBox 5">
              <a:extLst>
                <a:ext uri="{FF2B5EF4-FFF2-40B4-BE49-F238E27FC236}">
                  <a16:creationId xmlns:a16="http://schemas.microsoft.com/office/drawing/2014/main" id="{EF423D6A-639F-F65C-37CB-2F5BC52844B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7">
            <a:extLst>
              <a:ext uri="{FF2B5EF4-FFF2-40B4-BE49-F238E27FC236}">
                <a16:creationId xmlns:a16="http://schemas.microsoft.com/office/drawing/2014/main" id="{D4D3B50C-D5CE-20F7-4A42-7CE50137B290}"/>
              </a:ext>
            </a:extLst>
          </p:cNvPr>
          <p:cNvGrpSpPr/>
          <p:nvPr/>
        </p:nvGrpSpPr>
        <p:grpSpPr>
          <a:xfrm>
            <a:off x="12725400" y="6313429"/>
            <a:ext cx="3782182" cy="2909128"/>
            <a:chOff x="11110247" y="6166301"/>
            <a:chExt cx="3782182" cy="2909128"/>
          </a:xfrm>
        </p:grpSpPr>
        <p:grpSp>
          <p:nvGrpSpPr>
            <p:cNvPr id="29" name="Group 7">
              <a:extLst>
                <a:ext uri="{FF2B5EF4-FFF2-40B4-BE49-F238E27FC236}">
                  <a16:creationId xmlns:a16="http://schemas.microsoft.com/office/drawing/2014/main" id="{0505F9B8-894E-F0A0-37A7-9472352B5D0E}"/>
                </a:ext>
              </a:extLst>
            </p:cNvPr>
            <p:cNvGrpSpPr/>
            <p:nvPr/>
          </p:nvGrpSpPr>
          <p:grpSpPr>
            <a:xfrm rot="317549">
              <a:off x="11110247" y="6166301"/>
              <a:ext cx="3782182" cy="2909128"/>
              <a:chOff x="20919" y="10981"/>
              <a:chExt cx="756200" cy="662119"/>
            </a:xfrm>
          </p:grpSpPr>
          <p:sp>
            <p:nvSpPr>
              <p:cNvPr id="31" name="Freeform 8">
                <a:extLst>
                  <a:ext uri="{FF2B5EF4-FFF2-40B4-BE49-F238E27FC236}">
                    <a16:creationId xmlns:a16="http://schemas.microsoft.com/office/drawing/2014/main" id="{27E6C74B-577A-6253-379E-08AD7B02A87F}"/>
                  </a:ext>
                </a:extLst>
              </p:cNvPr>
              <p:cNvSpPr/>
              <p:nvPr/>
            </p:nvSpPr>
            <p:spPr>
              <a:xfrm>
                <a:off x="20919" y="10981"/>
                <a:ext cx="756200" cy="571328"/>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4">
                  <a:lumMod val="75000"/>
                </a:schemeClr>
              </a:solidFill>
              <a:ln w="57150">
                <a:solidFill>
                  <a:srgbClr val="000000"/>
                </a:solidFill>
              </a:ln>
            </p:spPr>
            <p:txBody>
              <a:bodyPr/>
              <a:lstStyle/>
              <a:p>
                <a:endParaRPr lang="en-US"/>
              </a:p>
            </p:txBody>
          </p:sp>
          <p:sp>
            <p:nvSpPr>
              <p:cNvPr id="32" name="TextBox 9">
                <a:extLst>
                  <a:ext uri="{FF2B5EF4-FFF2-40B4-BE49-F238E27FC236}">
                    <a16:creationId xmlns:a16="http://schemas.microsoft.com/office/drawing/2014/main" id="{9CD6947C-520E-6C3D-7F3D-2091DC34692F}"/>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30" name="TextBox 29">
              <a:extLst>
                <a:ext uri="{FF2B5EF4-FFF2-40B4-BE49-F238E27FC236}">
                  <a16:creationId xmlns:a16="http://schemas.microsoft.com/office/drawing/2014/main" id="{E46375A0-EB92-6EBE-C8FD-EFB4091AAEE4}"/>
                </a:ext>
              </a:extLst>
            </p:cNvPr>
            <p:cNvSpPr txBox="1"/>
            <p:nvPr/>
          </p:nvSpPr>
          <p:spPr>
            <a:xfrm>
              <a:off x="11219525" y="7006763"/>
              <a:ext cx="3600419" cy="923330"/>
            </a:xfrm>
            <a:prstGeom prst="rect">
              <a:avLst/>
            </a:prstGeom>
            <a:noFill/>
          </p:spPr>
          <p:txBody>
            <a:bodyPr wrap="square">
              <a:spAutoFit/>
            </a:bodyPr>
            <a:lstStyle/>
            <a:p>
              <a:pPr algn="ctr"/>
              <a:r>
                <a:rPr lang="en-US" sz="5400" b="1">
                  <a:solidFill>
                    <a:schemeClr val="bg1"/>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400" dirty="0">
                <a:solidFill>
                  <a:schemeClr val="bg1"/>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E6F56134-B5BB-8A93-E898-97BF0AD301EC}"/>
              </a:ext>
            </a:extLst>
          </p:cNvPr>
          <p:cNvSpPr txBox="1"/>
          <p:nvPr/>
        </p:nvSpPr>
        <p:spPr>
          <a:xfrm>
            <a:off x="4914597" y="2998956"/>
            <a:ext cx="8766038" cy="3279424"/>
          </a:xfrm>
          <a:prstGeom prst="rect">
            <a:avLst/>
          </a:prstGeom>
          <a:noFill/>
        </p:spPr>
        <p:txBody>
          <a:bodyPr wrap="square">
            <a:spAutoFit/>
          </a:bodyPr>
          <a:lstStyle/>
          <a:p>
            <a:pPr algn="just">
              <a:lnSpc>
                <a:spcPct val="150000"/>
              </a:lnSpc>
            </a:pPr>
            <a:r>
              <a:rPr lang="vi-VN" sz="4800">
                <a:latin typeface="Arial" panose="020B0604020202020204" pitchFamily="34" charset="0"/>
                <a:ea typeface="Calibri" panose="020F0502020204030204" pitchFamily="34" charset="0"/>
                <a:cs typeface="Arial" panose="020B0604020202020204" pitchFamily="34" charset="0"/>
              </a:rPr>
              <a:t>Biết thương thuyết giúp </a:t>
            </a:r>
            <a:r>
              <a:rPr lang="en-US" sz="4800">
                <a:latin typeface="Arial" panose="020B0604020202020204" pitchFamily="34" charset="0"/>
                <a:ea typeface="Calibri" panose="020F0502020204030204" pitchFamily="34" charset="0"/>
                <a:cs typeface="Arial" panose="020B0604020202020204" pitchFamily="34" charset="0"/>
              </a:rPr>
              <a:t>học sinh</a:t>
            </a:r>
            <a:r>
              <a:rPr lang="vi-VN" sz="4800">
                <a:latin typeface="Arial" panose="020B0604020202020204" pitchFamily="34" charset="0"/>
                <a:ea typeface="Calibri" panose="020F0502020204030204" pitchFamily="34" charset="0"/>
                <a:cs typeface="Arial" panose="020B0604020202020204" pitchFamily="34" charset="0"/>
              </a:rPr>
              <a:t> bảo vệ quan điểm cá nhân một cách phù hợp.</a:t>
            </a:r>
            <a:endParaRPr lang="en-US" sz="4800" b="1" i="1" dirty="0">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33726" y="258359"/>
            <a:ext cx="2287278" cy="2506606"/>
          </a:xfrm>
          <a:prstGeom prst="rect">
            <a:avLst/>
          </a:prstGeom>
        </p:spPr>
      </p:pic>
      <p:pic>
        <p:nvPicPr>
          <p:cNvPr id="4" name="Picture 7">
            <a:extLst>
              <a:ext uri="{FF2B5EF4-FFF2-40B4-BE49-F238E27FC236}">
                <a16:creationId xmlns:a16="http://schemas.microsoft.com/office/drawing/2014/main" id="{E927FDF2-CBAD-3B4E-0453-4FE66AA808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7604" y="6715511"/>
            <a:ext cx="5049664" cy="3571489"/>
          </a:xfrm>
          <a:prstGeom prst="rect">
            <a:avLst/>
          </a:prstGeom>
        </p:spPr>
      </p:pic>
    </p:spTree>
    <p:extLst>
      <p:ext uri="{BB962C8B-B14F-4D97-AF65-F5344CB8AC3E}">
        <p14:creationId xmlns:p14="http://schemas.microsoft.com/office/powerpoint/2010/main" val="12247821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657" y="8648700"/>
            <a:ext cx="1788049" cy="1638300"/>
          </a:xfrm>
          <a:prstGeom prst="rect">
            <a:avLst/>
          </a:prstGeom>
        </p:spPr>
      </p:pic>
      <p:sp>
        <p:nvSpPr>
          <p:cNvPr id="2" name="Freeform 28">
            <a:extLst>
              <a:ext uri="{FF2B5EF4-FFF2-40B4-BE49-F238E27FC236}">
                <a16:creationId xmlns:a16="http://schemas.microsoft.com/office/drawing/2014/main" id="{27A67DC2-A4B3-F16C-DAEF-A187664DB6F5}"/>
              </a:ext>
            </a:extLst>
          </p:cNvPr>
          <p:cNvSpPr/>
          <p:nvPr/>
        </p:nvSpPr>
        <p:spPr>
          <a:xfrm>
            <a:off x="926681" y="3314700"/>
            <a:ext cx="5867400" cy="4876800"/>
          </a:xfrm>
          <a:custGeom>
            <a:avLst/>
            <a:gdLst/>
            <a:ahLst/>
            <a:cxnLst/>
            <a:rect l="l" t="t" r="r" b="b"/>
            <a:pathLst>
              <a:path w="6609883" h="5347996">
                <a:moveTo>
                  <a:pt x="0" y="0"/>
                </a:moveTo>
                <a:lnTo>
                  <a:pt x="6609883" y="0"/>
                </a:lnTo>
                <a:lnTo>
                  <a:pt x="6609883" y="5347996"/>
                </a:lnTo>
                <a:lnTo>
                  <a:pt x="0" y="5347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id="{F8E97D31-7B6D-872A-33EC-330CF38B4D70}"/>
              </a:ext>
            </a:extLst>
          </p:cNvPr>
          <p:cNvSpPr/>
          <p:nvPr/>
        </p:nvSpPr>
        <p:spPr>
          <a:xfrm>
            <a:off x="7270702" y="1562100"/>
            <a:ext cx="10424027" cy="7665376"/>
          </a:xfrm>
          <a:custGeom>
            <a:avLst/>
            <a:gdLst/>
            <a:ahLst/>
            <a:cxnLst/>
            <a:rect l="l" t="t" r="r" b="b"/>
            <a:pathLst>
              <a:path w="3632029" h="1689986">
                <a:moveTo>
                  <a:pt x="0" y="0"/>
                </a:moveTo>
                <a:lnTo>
                  <a:pt x="3632029" y="0"/>
                </a:lnTo>
                <a:lnTo>
                  <a:pt x="3632029" y="1689986"/>
                </a:lnTo>
                <a:lnTo>
                  <a:pt x="0" y="1689986"/>
                </a:lnTo>
                <a:close/>
              </a:path>
            </a:pathLst>
          </a:custGeom>
          <a:solidFill>
            <a:schemeClr val="accent4">
              <a:lumMod val="75000"/>
            </a:schemeClr>
          </a:solidFill>
        </p:spPr>
        <p:txBody>
          <a:bodyPr/>
          <a:lstStyle/>
          <a:p>
            <a:endParaRPr lang="en-US"/>
          </a:p>
        </p:txBody>
      </p:sp>
      <p:sp>
        <p:nvSpPr>
          <p:cNvPr id="10" name="TextBox 20">
            <a:extLst>
              <a:ext uri="{FF2B5EF4-FFF2-40B4-BE49-F238E27FC236}">
                <a16:creationId xmlns:a16="http://schemas.microsoft.com/office/drawing/2014/main" id="{626F3036-00CB-E260-B7C5-0917F7FDAEB4}"/>
              </a:ext>
            </a:extLst>
          </p:cNvPr>
          <p:cNvSpPr txBox="1"/>
          <p:nvPr/>
        </p:nvSpPr>
        <p:spPr>
          <a:xfrm>
            <a:off x="7768211" y="3408604"/>
            <a:ext cx="9429007" cy="4249497"/>
          </a:xfrm>
          <a:prstGeom prst="rect">
            <a:avLst/>
          </a:prstGeom>
        </p:spPr>
        <p:txBody>
          <a:bodyPr wrap="square" lIns="0" tIns="0" rIns="0" bIns="0" rtlCol="0" anchor="t">
            <a:spAutoFit/>
          </a:bodyPr>
          <a:lstStyle/>
          <a:p>
            <a:pPr algn="ctr">
              <a:lnSpc>
                <a:spcPct val="150000"/>
              </a:lnSpc>
            </a:pPr>
            <a:r>
              <a:rPr lang="vi-VN" sz="6400" b="1">
                <a:solidFill>
                  <a:schemeClr val="bg1"/>
                </a:solidFill>
                <a:latin typeface="Arial" panose="020B0604020202020204" pitchFamily="34" charset="0"/>
                <a:ea typeface="Calibri" panose="020F0502020204030204" pitchFamily="34" charset="0"/>
                <a:cs typeface="Arial" panose="020B0604020202020204" pitchFamily="34" charset="0"/>
              </a:rPr>
              <a:t>HOẠT ĐỘNG</a:t>
            </a:r>
            <a:r>
              <a:rPr lang="en-US" sz="6400" b="1">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6400" b="1">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6400" b="1">
              <a:solidFill>
                <a:schemeClr val="bg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400" b="1">
                <a:solidFill>
                  <a:schemeClr val="bg1"/>
                </a:solidFill>
                <a:latin typeface="Arial" panose="020B0604020202020204" pitchFamily="34" charset="0"/>
                <a:ea typeface="Calibri" panose="020F0502020204030204" pitchFamily="34" charset="0"/>
                <a:cs typeface="Arial" panose="020B0604020202020204" pitchFamily="34" charset="0"/>
              </a:rPr>
              <a:t>CỦNG CỐ KIẾN THỨC – VẬN DỤNG</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0"/>
            <a:ext cx="1771221" cy="262890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70702" y="7905750"/>
            <a:ext cx="1494949" cy="1638300"/>
          </a:xfrm>
          <a:prstGeom prst="rect">
            <a:avLst/>
          </a:prstGeom>
        </p:spPr>
      </p:pic>
    </p:spTree>
    <p:extLst>
      <p:ext uri="{BB962C8B-B14F-4D97-AF65-F5344CB8AC3E}">
        <p14:creationId xmlns:p14="http://schemas.microsoft.com/office/powerpoint/2010/main" val="18439842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C3781CC-EC69-844F-C7D3-5E6BFA6018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514" b="36801"/>
          <a:stretch>
            <a:fillRect/>
          </a:stretch>
        </p:blipFill>
        <p:spPr>
          <a:xfrm rot="-2788314">
            <a:off x="16977320" y="8960303"/>
            <a:ext cx="1315421" cy="136340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1771"/>
            <a:ext cx="1246414" cy="1365933"/>
          </a:xfrm>
          <a:prstGeom prst="rect">
            <a:avLst/>
          </a:prstGeom>
        </p:spPr>
      </p:pic>
      <p:sp>
        <p:nvSpPr>
          <p:cNvPr id="17" name="Rounded Rectangular Callout 13">
            <a:extLst>
              <a:ext uri="{FF2B5EF4-FFF2-40B4-BE49-F238E27FC236}">
                <a16:creationId xmlns:a16="http://schemas.microsoft.com/office/drawing/2014/main" id="{DBB7B9B0-7BF5-8597-2AC7-D30181985CE8}"/>
              </a:ext>
            </a:extLst>
          </p:cNvPr>
          <p:cNvSpPr/>
          <p:nvPr/>
        </p:nvSpPr>
        <p:spPr>
          <a:xfrm>
            <a:off x="862250" y="1387704"/>
            <a:ext cx="6100742" cy="2384196"/>
          </a:xfrm>
          <a:prstGeom prst="wedgeRoundRectCallout">
            <a:avLst>
              <a:gd name="adj1" fmla="val -11351"/>
              <a:gd name="adj2" fmla="val 116074"/>
              <a:gd name="adj3" fmla="val 16667"/>
            </a:avLst>
          </a:prstGeom>
          <a:solidFill>
            <a:schemeClr val="bg1"/>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2">
                    <a:lumMod val="50000"/>
                  </a:schemeClr>
                </a:solidFill>
                <a:latin typeface="Arial" panose="020B0604020202020204" pitchFamily="34" charset="0"/>
                <a:cs typeface="Arial" panose="020B0604020202020204" pitchFamily="34" charset="0"/>
              </a:rPr>
              <a:t>LUYỆN TẬP</a:t>
            </a:r>
            <a:endParaRPr lang="en-US" sz="6000" b="1" dirty="0">
              <a:solidFill>
                <a:schemeClr val="tx2">
                  <a:lumMod val="50000"/>
                </a:schemeClr>
              </a:solidFill>
              <a:latin typeface="Arial" panose="020B060402020202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E2CC7F97-92DD-5971-A647-F3B4341C66C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09859" y="9029700"/>
            <a:ext cx="1678934" cy="600219"/>
          </a:xfrm>
          <a:prstGeom prst="rect">
            <a:avLst/>
          </a:prstGeom>
        </p:spPr>
      </p:pic>
      <p:grpSp>
        <p:nvGrpSpPr>
          <p:cNvPr id="19" name="Group 18">
            <a:extLst>
              <a:ext uri="{FF2B5EF4-FFF2-40B4-BE49-F238E27FC236}">
                <a16:creationId xmlns:a16="http://schemas.microsoft.com/office/drawing/2014/main" id="{05F2D94D-5676-2072-CD3C-C9553EBD4787}"/>
              </a:ext>
            </a:extLst>
          </p:cNvPr>
          <p:cNvGrpSpPr/>
          <p:nvPr/>
        </p:nvGrpSpPr>
        <p:grpSpPr>
          <a:xfrm>
            <a:off x="7988793" y="704737"/>
            <a:ext cx="9646237" cy="8077200"/>
            <a:chOff x="8305800" y="965944"/>
            <a:chExt cx="9372600" cy="7682757"/>
          </a:xfrm>
        </p:grpSpPr>
        <p:grpSp>
          <p:nvGrpSpPr>
            <p:cNvPr id="20" name="Group 19">
              <a:extLst>
                <a:ext uri="{FF2B5EF4-FFF2-40B4-BE49-F238E27FC236}">
                  <a16:creationId xmlns:a16="http://schemas.microsoft.com/office/drawing/2014/main" id="{B977CAC7-DDFE-28B0-229E-07F1CC273464}"/>
                </a:ext>
              </a:extLst>
            </p:cNvPr>
            <p:cNvGrpSpPr/>
            <p:nvPr/>
          </p:nvGrpSpPr>
          <p:grpSpPr>
            <a:xfrm>
              <a:off x="8305800" y="2035551"/>
              <a:ext cx="9372600" cy="6613150"/>
              <a:chOff x="702894" y="3376974"/>
              <a:chExt cx="16350489" cy="5252191"/>
            </a:xfrm>
          </p:grpSpPr>
          <p:sp>
            <p:nvSpPr>
              <p:cNvPr id="22" name="Rectangle: Rounded Corners 21">
                <a:extLst>
                  <a:ext uri="{FF2B5EF4-FFF2-40B4-BE49-F238E27FC236}">
                    <a16:creationId xmlns:a16="http://schemas.microsoft.com/office/drawing/2014/main" id="{D37500E8-CEFC-2245-AAFD-105F424CE4A7}"/>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83D967F-E57B-5A09-6BC6-6F44BDE731F7}"/>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Em hãy hoàn thành kế hoạch rèn luyện đặc điểm cá nhân của mình trong cuộc sống và chia sẻ điều đó với bạn cùng bàn của em.</a:t>
                </a:r>
                <a:endParaRPr lang="en-US" sz="4400" b="1" dirty="0">
                  <a:solidFill>
                    <a:schemeClr val="tx1"/>
                  </a:solidFill>
                  <a:latin typeface="Arial" panose="020B0604020202020204" pitchFamily="34" charset="0"/>
                  <a:cs typeface="Arial" panose="020B0604020202020204" pitchFamily="34" charset="0"/>
                </a:endParaRPr>
              </a:p>
            </p:txBody>
          </p:sp>
        </p:grpSp>
        <p:pic>
          <p:nvPicPr>
            <p:cNvPr id="21" name="Picture 16">
              <a:extLst>
                <a:ext uri="{FF2B5EF4-FFF2-40B4-BE49-F238E27FC236}">
                  <a16:creationId xmlns:a16="http://schemas.microsoft.com/office/drawing/2014/main" id="{8D9D2003-E906-D8A2-6FEB-6F3D02871CA2}"/>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406996" cy="1337106"/>
            </a:xfrm>
            <a:prstGeom prst="rect">
              <a:avLst/>
            </a:prstGeom>
          </p:spPr>
        </p:pic>
      </p:grpSp>
      <p:pic>
        <p:nvPicPr>
          <p:cNvPr id="25" name="Picture 24" descr="A picture containing toy, doll&#10;&#10;Description automatically generated">
            <a:extLst>
              <a:ext uri="{FF2B5EF4-FFF2-40B4-BE49-F238E27FC236}">
                <a16:creationId xmlns:a16="http://schemas.microsoft.com/office/drawing/2014/main" id="{69E64B28-E76D-68C7-8B96-ADFD3E066E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extLst>
      <p:ext uri="{BB962C8B-B14F-4D97-AF65-F5344CB8AC3E}">
        <p14:creationId xmlns:p14="http://schemas.microsoft.com/office/powerpoint/2010/main" val="42808417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86093" y="8794912"/>
            <a:ext cx="797044" cy="113660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889" y="-189010"/>
            <a:ext cx="1178044" cy="1291007"/>
          </a:xfrm>
          <a:prstGeom prst="rect">
            <a:avLst/>
          </a:prstGeom>
        </p:spPr>
      </p:pic>
      <p:grpSp>
        <p:nvGrpSpPr>
          <p:cNvPr id="2" name="Group 1">
            <a:extLst>
              <a:ext uri="{FF2B5EF4-FFF2-40B4-BE49-F238E27FC236}">
                <a16:creationId xmlns:a16="http://schemas.microsoft.com/office/drawing/2014/main" id="{E28C8A28-31D4-9BF0-D7AF-CA4F371B29AA}"/>
              </a:ext>
            </a:extLst>
          </p:cNvPr>
          <p:cNvGrpSpPr/>
          <p:nvPr/>
        </p:nvGrpSpPr>
        <p:grpSpPr>
          <a:xfrm>
            <a:off x="1004155" y="4560375"/>
            <a:ext cx="16380460" cy="5347325"/>
            <a:chOff x="1499731" y="5050315"/>
            <a:chExt cx="15886098" cy="3504363"/>
          </a:xfrm>
        </p:grpSpPr>
        <p:sp>
          <p:nvSpPr>
            <p:cNvPr id="5" name="Rectangle: Rounded Corners 4">
              <a:extLst>
                <a:ext uri="{FF2B5EF4-FFF2-40B4-BE49-F238E27FC236}">
                  <a16:creationId xmlns:a16="http://schemas.microsoft.com/office/drawing/2014/main" id="{C1683502-5B51-DBBE-5967-9EAF0E5D1304}"/>
                </a:ext>
              </a:extLst>
            </p:cNvPr>
            <p:cNvSpPr/>
            <p:nvPr/>
          </p:nvSpPr>
          <p:spPr>
            <a:xfrm>
              <a:off x="1499731" y="5050315"/>
              <a:ext cx="15886098" cy="3504363"/>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4DE16C4-E664-9ECA-3F3E-5E69BEAEEF1D}"/>
                </a:ext>
              </a:extLst>
            </p:cNvPr>
            <p:cNvSpPr/>
            <p:nvPr/>
          </p:nvSpPr>
          <p:spPr>
            <a:xfrm>
              <a:off x="1861140" y="5354384"/>
              <a:ext cx="15185696" cy="2899688"/>
            </a:xfrm>
            <a:prstGeom prst="roundRect">
              <a:avLst/>
            </a:prstGeom>
            <a:solidFill>
              <a:schemeClr val="bg1"/>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Lớp em bàn luận về việc lựa chọn địa điểm đi chơi vào dịp cuối năm. Có hai nhóm ý kiến khác nhau: một nhóm muốn đi Ninh Bình, một nhóm muốn đi Hải Phòng. Cô giáo chủ nhiệm đề nghị hai nhóm thương thuyết với nhau và báo cáo kết quả cuối cùng.</a:t>
              </a:r>
              <a:endParaRPr lang="en-US" sz="3800" dirty="0">
                <a:solidFill>
                  <a:schemeClr val="tx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1D76C572-08EA-E115-03E4-14925B7A7470}"/>
              </a:ext>
            </a:extLst>
          </p:cNvPr>
          <p:cNvGrpSpPr/>
          <p:nvPr/>
        </p:nvGrpSpPr>
        <p:grpSpPr>
          <a:xfrm>
            <a:off x="609600" y="2046445"/>
            <a:ext cx="16215149" cy="2019064"/>
            <a:chOff x="358935" y="952500"/>
            <a:chExt cx="16215149" cy="2019064"/>
          </a:xfrm>
        </p:grpSpPr>
        <p:sp>
          <p:nvSpPr>
            <p:cNvPr id="11" name="TextBox 10">
              <a:extLst>
                <a:ext uri="{FF2B5EF4-FFF2-40B4-BE49-F238E27FC236}">
                  <a16:creationId xmlns:a16="http://schemas.microsoft.com/office/drawing/2014/main" id="{3366E5E0-9D05-B743-0279-67BF36E2D39C}"/>
                </a:ext>
              </a:extLst>
            </p:cNvPr>
            <p:cNvSpPr txBox="1"/>
            <p:nvPr/>
          </p:nvSpPr>
          <p:spPr>
            <a:xfrm>
              <a:off x="2213591" y="952500"/>
              <a:ext cx="14360493" cy="2019064"/>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HOẠT ĐỘNG NHÓM: </a:t>
              </a:r>
              <a:r>
                <a:rPr lang="vi-VN" sz="4000">
                  <a:solidFill>
                    <a:schemeClr val="tx1"/>
                  </a:solidFill>
                  <a:latin typeface="Arial" panose="020B0604020202020204" pitchFamily="34" charset="0"/>
                  <a:cs typeface="Arial" panose="020B0604020202020204" pitchFamily="34" charset="0"/>
                </a:rPr>
                <a:t>Mỗi nhóm hãy thảo luận và đưa ra các ý kiến của nhóm mình để thương thuyết về tình huống sau</a:t>
              </a:r>
              <a:r>
                <a:rPr lang="en-US" sz="4000">
                  <a:solidFill>
                    <a:schemeClr val="tx1"/>
                  </a:solidFill>
                  <a:latin typeface="Arial" panose="020B0604020202020204" pitchFamily="34" charset="0"/>
                  <a:cs typeface="Arial" panose="020B0604020202020204" pitchFamily="34" charset="0"/>
                </a:rPr>
                <a:t>:</a:t>
              </a:r>
            </a:p>
          </p:txBody>
        </p:sp>
        <p:pic>
          <p:nvPicPr>
            <p:cNvPr id="13" name="Picture 11">
              <a:extLst>
                <a:ext uri="{FF2B5EF4-FFF2-40B4-BE49-F238E27FC236}">
                  <a16:creationId xmlns:a16="http://schemas.microsoft.com/office/drawing/2014/main" id="{E67342B3-7432-7FC1-4F73-62AD7BE528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8935" y="1212588"/>
              <a:ext cx="1800506" cy="1600200"/>
            </a:xfrm>
            <a:prstGeom prst="rect">
              <a:avLst/>
            </a:prstGeom>
          </p:spPr>
        </p:pic>
      </p:grpSp>
      <p:grpSp>
        <p:nvGrpSpPr>
          <p:cNvPr id="14" name="Group 13">
            <a:extLst>
              <a:ext uri="{FF2B5EF4-FFF2-40B4-BE49-F238E27FC236}">
                <a16:creationId xmlns:a16="http://schemas.microsoft.com/office/drawing/2014/main" id="{20AE8E0E-50D4-9515-AA65-3D14F448A9F5}"/>
              </a:ext>
            </a:extLst>
          </p:cNvPr>
          <p:cNvGrpSpPr/>
          <p:nvPr/>
        </p:nvGrpSpPr>
        <p:grpSpPr>
          <a:xfrm>
            <a:off x="5981700" y="-28898"/>
            <a:ext cx="6324600" cy="1580477"/>
            <a:chOff x="5715000" y="-1"/>
            <a:chExt cx="6324600" cy="1563773"/>
          </a:xfrm>
        </p:grpSpPr>
        <p:sp>
          <p:nvSpPr>
            <p:cNvPr id="15" name="Round Same Side Corner Rectangle 11">
              <a:extLst>
                <a:ext uri="{FF2B5EF4-FFF2-40B4-BE49-F238E27FC236}">
                  <a16:creationId xmlns:a16="http://schemas.microsoft.com/office/drawing/2014/main" id="{E34BF80C-A7B8-16D6-90BF-DA234B53890F}"/>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CC4D4F8-2289-941C-B062-DAB66D16FAA8}"/>
                </a:ext>
              </a:extLst>
            </p:cNvPr>
            <p:cNvSpPr txBox="1"/>
            <p:nvPr/>
          </p:nvSpPr>
          <p:spPr>
            <a:xfrm>
              <a:off x="6515100" y="285157"/>
              <a:ext cx="4724400" cy="1004929"/>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VẬN DỤNG</a:t>
              </a:r>
              <a:endParaRPr lang="en-US" sz="60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FD0DE061-15D9-3E91-D593-570D8F7C162F}"/>
              </a:ext>
            </a:extLst>
          </p:cNvPr>
          <p:cNvSpPr/>
          <p:nvPr/>
        </p:nvSpPr>
        <p:spPr>
          <a:xfrm>
            <a:off x="1347064" y="1400592"/>
            <a:ext cx="11277600"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p>
        </p:txBody>
      </p:sp>
      <p:sp>
        <p:nvSpPr>
          <p:cNvPr id="8" name="Oval 7">
            <a:extLst>
              <a:ext uri="{FF2B5EF4-FFF2-40B4-BE49-F238E27FC236}">
                <a16:creationId xmlns:a16="http://schemas.microsoft.com/office/drawing/2014/main" id="{2162AEA4-2A5F-17EE-C913-B3743E7F135A}"/>
              </a:ext>
            </a:extLst>
          </p:cNvPr>
          <p:cNvSpPr/>
          <p:nvPr/>
        </p:nvSpPr>
        <p:spPr>
          <a:xfrm>
            <a:off x="11127446" y="2101875"/>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336F3FB-CA35-33B0-DBC8-22C1FB30576C}"/>
              </a:ext>
            </a:extLst>
          </p:cNvPr>
          <p:cNvSpPr txBox="1"/>
          <p:nvPr/>
        </p:nvSpPr>
        <p:spPr>
          <a:xfrm>
            <a:off x="11313032" y="3729021"/>
            <a:ext cx="6095999" cy="2691250"/>
          </a:xfrm>
          <a:prstGeom prst="rect">
            <a:avLst/>
          </a:prstGeom>
          <a:noFill/>
        </p:spPr>
        <p:txBody>
          <a:bodyPr wrap="square" rtlCol="0">
            <a:spAutoFit/>
          </a:bodyPr>
          <a:lstStyle/>
          <a:p>
            <a:pPr algn="ctr">
              <a:lnSpc>
                <a:spcPct val="150000"/>
              </a:lnSpc>
            </a:pPr>
            <a:r>
              <a:rPr lang="en-US" sz="6000" b="1">
                <a:solidFill>
                  <a:schemeClr val="accent4">
                    <a:lumMod val="75000"/>
                  </a:schemeClr>
                </a:solidFill>
                <a:latin typeface="Arial" panose="020B0604020202020204" pitchFamily="34" charset="0"/>
                <a:cs typeface="Arial" panose="020B0604020202020204" pitchFamily="34" charset="0"/>
              </a:rPr>
              <a:t>HƯỚNG DẪN VỀ NHÀ</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A9A548F-67D3-BAFC-C7DF-D4E71FC30C40}"/>
              </a:ext>
            </a:extLst>
          </p:cNvPr>
          <p:cNvSpPr txBox="1"/>
          <p:nvPr/>
        </p:nvSpPr>
        <p:spPr>
          <a:xfrm>
            <a:off x="1982824" y="1897108"/>
            <a:ext cx="8685176" cy="6355073"/>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vi-VN" sz="4200">
                <a:latin typeface="Arial" panose="020B0604020202020204" pitchFamily="34" charset="0"/>
                <a:ea typeface="Calibri" panose="020F0502020204030204" pitchFamily="34" charset="0"/>
                <a:cs typeface="Arial" panose="020B0604020202020204" pitchFamily="34" charset="0"/>
              </a:rPr>
              <a:t>Ôn lại kiến thức đã học</a:t>
            </a:r>
            <a:r>
              <a:rPr lang="en-US" sz="4200">
                <a:latin typeface="Arial" panose="020B0604020202020204" pitchFamily="34" charset="0"/>
                <a:ea typeface="Calibri" panose="020F0502020204030204" pitchFamily="34" charset="0"/>
                <a:cs typeface="Arial" panose="020B0604020202020204" pitchFamily="34" charset="0"/>
              </a:rPr>
              <a:t> hôm nay.</a:t>
            </a:r>
            <a:endParaRPr lang="vi-VN" sz="42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Wingdings" panose="05000000000000000000" pitchFamily="2" charset="2"/>
              <a:buChar char="§"/>
            </a:pPr>
            <a:r>
              <a:rPr lang="vi-VN" sz="4200">
                <a:latin typeface="Arial" panose="020B0604020202020204" pitchFamily="34" charset="0"/>
                <a:ea typeface="Calibri" panose="020F0502020204030204" pitchFamily="34" charset="0"/>
                <a:cs typeface="Arial" panose="020B0604020202020204" pitchFamily="34" charset="0"/>
              </a:rPr>
              <a:t>Hoàn thành nhiệm vụ</a:t>
            </a:r>
            <a:r>
              <a:rPr lang="en-US" sz="4200">
                <a:latin typeface="Arial" panose="020B0604020202020204" pitchFamily="34" charset="0"/>
                <a:ea typeface="Calibri" panose="020F0502020204030204" pitchFamily="34" charset="0"/>
                <a:cs typeface="Arial" panose="020B0604020202020204" pitchFamily="34" charset="0"/>
              </a:rPr>
              <a:t> về nhà</a:t>
            </a:r>
            <a:r>
              <a:rPr lang="vi-VN" sz="4200">
                <a:latin typeface="Arial" panose="020B0604020202020204" pitchFamily="34" charset="0"/>
                <a:ea typeface="Calibri" panose="020F0502020204030204" pitchFamily="34" charset="0"/>
                <a:cs typeface="Arial" panose="020B0604020202020204" pitchFamily="34" charset="0"/>
              </a:rPr>
              <a:t> được giao</a:t>
            </a:r>
            <a:r>
              <a:rPr lang="en-US" sz="4200">
                <a:latin typeface="Arial" panose="020B0604020202020204" pitchFamily="34" charset="0"/>
                <a:ea typeface="Calibri" panose="020F0502020204030204" pitchFamily="34" charset="0"/>
                <a:cs typeface="Arial" panose="020B0604020202020204" pitchFamily="34" charset="0"/>
              </a:rPr>
              <a:t> ở phần </a:t>
            </a:r>
            <a:r>
              <a:rPr lang="en-US" sz="4200" b="1" i="1">
                <a:latin typeface="Arial" panose="020B0604020202020204" pitchFamily="34" charset="0"/>
                <a:ea typeface="Calibri" panose="020F0502020204030204" pitchFamily="34" charset="0"/>
                <a:cs typeface="Arial" panose="020B0604020202020204" pitchFamily="34" charset="0"/>
              </a:rPr>
              <a:t>Vận dụng</a:t>
            </a:r>
            <a:r>
              <a:rPr lang="vi-VN" sz="420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200000"/>
              </a:lnSpc>
              <a:spcBef>
                <a:spcPts val="0"/>
              </a:spcBef>
              <a:spcAft>
                <a:spcPts val="0"/>
              </a:spcAft>
              <a:buFont typeface="Wingdings" panose="05000000000000000000" pitchFamily="2" charset="2"/>
              <a:buChar char="§"/>
            </a:pPr>
            <a:r>
              <a:rPr lang="vi-VN" sz="4200">
                <a:latin typeface="Arial" panose="020B0604020202020204" pitchFamily="34" charset="0"/>
                <a:ea typeface="Calibri" panose="020F0502020204030204" pitchFamily="34" charset="0"/>
                <a:cs typeface="Arial" panose="020B0604020202020204" pitchFamily="34" charset="0"/>
              </a:rPr>
              <a:t>Đọc và tìm hiểu trước </a:t>
            </a:r>
            <a:r>
              <a:rPr lang="vi-VN" sz="4200" b="1" i="1">
                <a:latin typeface="Arial" panose="020B0604020202020204" pitchFamily="34" charset="0"/>
                <a:ea typeface="Calibri" panose="020F0502020204030204" pitchFamily="34" charset="0"/>
                <a:cs typeface="Arial" panose="020B0604020202020204" pitchFamily="34" charset="0"/>
              </a:rPr>
              <a:t>Nhiệm vụ </a:t>
            </a:r>
            <a:r>
              <a:rPr lang="en-US" sz="4200" b="1" i="1">
                <a:latin typeface="Arial" panose="020B0604020202020204" pitchFamily="34" charset="0"/>
                <a:ea typeface="Calibri" panose="020F0502020204030204" pitchFamily="34" charset="0"/>
                <a:cs typeface="Arial" panose="020B0604020202020204" pitchFamily="34" charset="0"/>
              </a:rPr>
              <a:t>6, </a:t>
            </a:r>
            <a:r>
              <a:rPr lang="vi-VN" sz="4200" b="1" i="1">
                <a:latin typeface="Arial" panose="020B0604020202020204" pitchFamily="34" charset="0"/>
                <a:ea typeface="Calibri" panose="020F0502020204030204" pitchFamily="34" charset="0"/>
                <a:cs typeface="Arial" panose="020B0604020202020204" pitchFamily="34" charset="0"/>
              </a:rPr>
              <a:t>7 – Chủ đề 1 </a:t>
            </a:r>
            <a:r>
              <a:rPr lang="en-US" sz="4200" b="1" i="1">
                <a:latin typeface="Arial" panose="020B0604020202020204" pitchFamily="34" charset="0"/>
                <a:ea typeface="Calibri" panose="020F0502020204030204" pitchFamily="34" charset="0"/>
                <a:cs typeface="Arial" panose="020B0604020202020204" pitchFamily="34" charset="0"/>
              </a:rPr>
              <a:t>(</a:t>
            </a:r>
            <a:r>
              <a:rPr lang="vi-VN" sz="4200" b="1" i="1">
                <a:latin typeface="Arial" panose="020B0604020202020204" pitchFamily="34" charset="0"/>
                <a:ea typeface="Calibri" panose="020F0502020204030204" pitchFamily="34" charset="0"/>
                <a:cs typeface="Arial" panose="020B0604020202020204" pitchFamily="34" charset="0"/>
              </a:rPr>
              <a:t>SHS </a:t>
            </a:r>
            <a:r>
              <a:rPr lang="en-US" sz="4200" b="1" i="1">
                <a:latin typeface="Arial" panose="020B0604020202020204" pitchFamily="34" charset="0"/>
                <a:ea typeface="Calibri" panose="020F0502020204030204" pitchFamily="34" charset="0"/>
                <a:cs typeface="Arial" panose="020B0604020202020204" pitchFamily="34" charset="0"/>
              </a:rPr>
              <a:t>– tr.11)</a:t>
            </a:r>
            <a:endParaRPr lang="vi-VN" sz="4200" b="1" i="1"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11">
            <a:extLst>
              <a:ext uri="{FF2B5EF4-FFF2-40B4-BE49-F238E27FC236}">
                <a16:creationId xmlns:a16="http://schemas.microsoft.com/office/drawing/2014/main" id="{D1BB70EE-1ED2-CA7C-5CCC-B5FB084B75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9666" y="2196289"/>
            <a:ext cx="4508695" cy="1073889"/>
          </a:xfrm>
          <a:prstGeom prst="rect">
            <a:avLst/>
          </a:prstGeom>
        </p:spPr>
      </p:pic>
      <p:pic>
        <p:nvPicPr>
          <p:cNvPr id="16" name="Picture 7">
            <a:extLst>
              <a:ext uri="{FF2B5EF4-FFF2-40B4-BE49-F238E27FC236}">
                <a16:creationId xmlns:a16="http://schemas.microsoft.com/office/drawing/2014/main" id="{BD389791-7454-040D-5CD8-0052E7A441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27446" y="6737138"/>
            <a:ext cx="6773137" cy="354986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4908" y="718844"/>
            <a:ext cx="1066800" cy="97745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1304" y="7653644"/>
            <a:ext cx="1271520" cy="1393447"/>
          </a:xfrm>
          <a:prstGeom prst="rect">
            <a:avLst/>
          </a:prstGeom>
        </p:spPr>
      </p:pic>
    </p:spTree>
    <p:extLst>
      <p:ext uri="{BB962C8B-B14F-4D97-AF65-F5344CB8AC3E}">
        <p14:creationId xmlns:p14="http://schemas.microsoft.com/office/powerpoint/2010/main" val="6764316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200" y="1409701"/>
            <a:ext cx="16611600" cy="78552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87624"/>
            <a:ext cx="1752600" cy="249925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44800" y="7429500"/>
            <a:ext cx="2607469" cy="28575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844665"/>
            <a:ext cx="3426535" cy="3139563"/>
          </a:xfrm>
          <a:prstGeom prst="rect">
            <a:avLst/>
          </a:prstGeom>
        </p:spPr>
      </p:pic>
      <p:sp>
        <p:nvSpPr>
          <p:cNvPr id="8" name="TextBox 7">
            <a:extLst>
              <a:ext uri="{FF2B5EF4-FFF2-40B4-BE49-F238E27FC236}">
                <a16:creationId xmlns:a16="http://schemas.microsoft.com/office/drawing/2014/main" id="{E9928840-27AB-7342-A3BC-E3D720AA363D}"/>
              </a:ext>
            </a:extLst>
          </p:cNvPr>
          <p:cNvSpPr txBox="1"/>
          <p:nvPr/>
        </p:nvSpPr>
        <p:spPr>
          <a:xfrm>
            <a:off x="1260225" y="3604722"/>
            <a:ext cx="15767549" cy="3465179"/>
          </a:xfrm>
          <a:prstGeom prst="rect">
            <a:avLst/>
          </a:prstGeom>
        </p:spPr>
        <p:txBody>
          <a:bodyPr wrap="square" lIns="0" tIns="0" rIns="0" bIns="0" rtlCol="0" anchor="t">
            <a:spAutoFit/>
          </a:bodyPr>
          <a:lstStyle/>
          <a:p>
            <a:pPr algn="ctr">
              <a:lnSpc>
                <a:spcPct val="150000"/>
              </a:lnSpc>
            </a:pPr>
            <a:r>
              <a:rPr lang="en-US" sz="8000" b="1" dirty="0">
                <a:solidFill>
                  <a:schemeClr val="accent4">
                    <a:lumMod val="50000"/>
                  </a:schemeClr>
                </a:solidFill>
                <a:latin typeface="Arial" panose="020B0604020202020204" pitchFamily="34" charset="0"/>
                <a:cs typeface="Arial" panose="020B0604020202020204" pitchFamily="34" charset="0"/>
              </a:rPr>
              <a:t>CẢM ƠN CÁC EM ĐÃ CHÚ Ý </a:t>
            </a:r>
            <a:r>
              <a:rPr lang="en-US" sz="8000" b="1">
                <a:solidFill>
                  <a:schemeClr val="accent4">
                    <a:lumMod val="50000"/>
                  </a:schemeClr>
                </a:solidFill>
                <a:latin typeface="Arial" panose="020B0604020202020204" pitchFamily="34" charset="0"/>
                <a:cs typeface="Arial" panose="020B0604020202020204" pitchFamily="34" charset="0"/>
              </a:rPr>
              <a:t>LẮNG NGHE, HẸN GẶP LẠI!</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7126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4991100"/>
            <a:ext cx="19964399" cy="58674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041987" cy="14859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45000" y="4439433"/>
            <a:ext cx="1284923" cy="1408134"/>
          </a:xfrm>
          <a:prstGeom prst="rect">
            <a:avLst/>
          </a:prstGeom>
        </p:spPr>
      </p:pic>
      <p:sp>
        <p:nvSpPr>
          <p:cNvPr id="9" name="TextBox 8">
            <a:extLst>
              <a:ext uri="{FF2B5EF4-FFF2-40B4-BE49-F238E27FC236}">
                <a16:creationId xmlns:a16="http://schemas.microsoft.com/office/drawing/2014/main" id="{F33D5B23-7B6F-24C4-D73F-B4A25B7AC3A0}"/>
              </a:ext>
            </a:extLst>
          </p:cNvPr>
          <p:cNvSpPr txBox="1"/>
          <p:nvPr/>
        </p:nvSpPr>
        <p:spPr>
          <a:xfrm>
            <a:off x="1651937" y="864033"/>
            <a:ext cx="14984125" cy="3557512"/>
          </a:xfrm>
          <a:prstGeom prst="rect">
            <a:avLst/>
          </a:prstGeom>
          <a:noFill/>
        </p:spPr>
        <p:txBody>
          <a:bodyPr wrap="square">
            <a:spAutoFit/>
          </a:bodyPr>
          <a:lstStyle/>
          <a:p>
            <a:pPr marL="0" marR="0" algn="ctr">
              <a:lnSpc>
                <a:spcPct val="150000"/>
              </a:lnSpc>
              <a:spcBef>
                <a:spcPts val="0"/>
              </a:spcBef>
              <a:spcAft>
                <a:spcPts val="0"/>
              </a:spcAft>
            </a:pPr>
            <a:r>
              <a:rPr lang="vi-VN" sz="80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 </a:t>
            </a:r>
            <a:r>
              <a:rPr lang="en-US" sz="8000" b="1" kern="0">
                <a:solidFill>
                  <a:schemeClr val="accent2">
                    <a:lumMod val="50000"/>
                  </a:schemeClr>
                </a:solidFill>
                <a:latin typeface="Arial" panose="020B0604020202020204" pitchFamily="34" charset="0"/>
                <a:ea typeface="Times New Roman" panose="02020603050405020304" pitchFamily="18" charset="0"/>
                <a:cs typeface="Arial" panose="020B0604020202020204" pitchFamily="34" charset="0"/>
              </a:rPr>
              <a:t>Khám phá một số đặc điểm của bản thân</a:t>
            </a:r>
            <a:endParaRPr lang="en-US" sz="80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7DA20843-72EA-05A9-EC2B-FCCFFA3E6E1B}"/>
              </a:ext>
            </a:extLst>
          </p:cNvPr>
          <p:cNvSpPr txBox="1"/>
          <p:nvPr/>
        </p:nvSpPr>
        <p:spPr>
          <a:xfrm>
            <a:off x="536233" y="6211960"/>
            <a:ext cx="17226583" cy="3211007"/>
          </a:xfrm>
          <a:prstGeom prst="rect">
            <a:avLst/>
          </a:prstGeom>
          <a:noFill/>
        </p:spPr>
        <p:txBody>
          <a:bodyPr wrap="square">
            <a:spAutoFit/>
          </a:bodyPr>
          <a:lstStyle/>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TUẦN 3 – NHIỆM VỤ 5</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76166" y="0"/>
            <a:ext cx="2201865" cy="3268074"/>
          </a:xfrm>
          <a:prstGeom prst="rect">
            <a:avLst/>
          </a:prstGeom>
        </p:spPr>
      </p:pic>
      <p:grpSp>
        <p:nvGrpSpPr>
          <p:cNvPr id="14" name="Group 13">
            <a:extLst>
              <a:ext uri="{FF2B5EF4-FFF2-40B4-BE49-F238E27FC236}">
                <a16:creationId xmlns:a16="http://schemas.microsoft.com/office/drawing/2014/main" id="{4A18CCB5-2F71-D288-3C40-EB6867407FCE}"/>
              </a:ext>
            </a:extLst>
          </p:cNvPr>
          <p:cNvGrpSpPr/>
          <p:nvPr/>
        </p:nvGrpSpPr>
        <p:grpSpPr>
          <a:xfrm>
            <a:off x="930960" y="1263279"/>
            <a:ext cx="9549579" cy="3717660"/>
            <a:chOff x="1030920" y="4626019"/>
            <a:chExt cx="9549579" cy="3717660"/>
          </a:xfrm>
        </p:grpSpPr>
        <p:grpSp>
          <p:nvGrpSpPr>
            <p:cNvPr id="15" name="Group 14">
              <a:extLst>
                <a:ext uri="{FF2B5EF4-FFF2-40B4-BE49-F238E27FC236}">
                  <a16:creationId xmlns:a16="http://schemas.microsoft.com/office/drawing/2014/main" id="{DB7046BC-89A6-5360-0A40-A90FC6C1F1B3}"/>
                </a:ext>
              </a:extLst>
            </p:cNvPr>
            <p:cNvGrpSpPr/>
            <p:nvPr/>
          </p:nvGrpSpPr>
          <p:grpSpPr>
            <a:xfrm>
              <a:off x="1030920" y="4626019"/>
              <a:ext cx="9549579" cy="3717660"/>
              <a:chOff x="1051751" y="1369947"/>
              <a:chExt cx="9549579" cy="2464676"/>
            </a:xfrm>
          </p:grpSpPr>
          <p:grpSp>
            <p:nvGrpSpPr>
              <p:cNvPr id="17" name="Group 3">
                <a:extLst>
                  <a:ext uri="{FF2B5EF4-FFF2-40B4-BE49-F238E27FC236}">
                    <a16:creationId xmlns:a16="http://schemas.microsoft.com/office/drawing/2014/main" id="{3035673F-08D9-713D-85AA-77C944DD2E64}"/>
                  </a:ext>
                </a:extLst>
              </p:cNvPr>
              <p:cNvGrpSpPr/>
              <p:nvPr/>
            </p:nvGrpSpPr>
            <p:grpSpPr>
              <a:xfrm>
                <a:off x="1051751" y="1519237"/>
                <a:ext cx="9549579" cy="2315386"/>
                <a:chOff x="0" y="-47625"/>
                <a:chExt cx="2355171" cy="1828550"/>
              </a:xfrm>
            </p:grpSpPr>
            <p:sp>
              <p:nvSpPr>
                <p:cNvPr id="19" name="Freeform 4">
                  <a:extLst>
                    <a:ext uri="{FF2B5EF4-FFF2-40B4-BE49-F238E27FC236}">
                      <a16:creationId xmlns:a16="http://schemas.microsoft.com/office/drawing/2014/main" id="{AEA8C53C-72DA-7A97-368C-5D629E3C15A3}"/>
                    </a:ext>
                  </a:extLst>
                </p:cNvPr>
                <p:cNvSpPr/>
                <p:nvPr/>
              </p:nvSpPr>
              <p:spPr>
                <a:xfrm>
                  <a:off x="0" y="0"/>
                  <a:ext cx="2355171" cy="1780925"/>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40000"/>
                    <a:lumOff val="60000"/>
                  </a:schemeClr>
                </a:solidFill>
              </p:spPr>
              <p:txBody>
                <a:bodyPr/>
                <a:lstStyle/>
                <a:p>
                  <a:endParaRPr lang="en-US" sz="4200"/>
                </a:p>
              </p:txBody>
            </p:sp>
            <p:sp>
              <p:nvSpPr>
                <p:cNvPr id="20" name="TextBox 5">
                  <a:extLst>
                    <a:ext uri="{FF2B5EF4-FFF2-40B4-BE49-F238E27FC236}">
                      <a16:creationId xmlns:a16="http://schemas.microsoft.com/office/drawing/2014/main" id="{7B20D0E2-30A5-47A6-38D0-91C0539794D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sz="4200"/>
                </a:p>
              </p:txBody>
            </p:sp>
          </p:grpSp>
          <p:pic>
            <p:nvPicPr>
              <p:cNvPr id="18" name="Picture 9">
                <a:extLst>
                  <a:ext uri="{FF2B5EF4-FFF2-40B4-BE49-F238E27FC236}">
                    <a16:creationId xmlns:a16="http://schemas.microsoft.com/office/drawing/2014/main" id="{89479D87-170D-3186-2767-03D83E10CF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7434" y="1369947"/>
                <a:ext cx="2571150" cy="469544"/>
              </a:xfrm>
              <a:prstGeom prst="rect">
                <a:avLst/>
              </a:prstGeom>
            </p:spPr>
          </p:pic>
        </p:grpSp>
        <p:sp>
          <p:nvSpPr>
            <p:cNvPr id="16" name="TextBox 15">
              <a:extLst>
                <a:ext uri="{FF2B5EF4-FFF2-40B4-BE49-F238E27FC236}">
                  <a16:creationId xmlns:a16="http://schemas.microsoft.com/office/drawing/2014/main" id="{1665034C-343E-E3BA-BA2D-053489D84C3C}"/>
                </a:ext>
              </a:extLst>
            </p:cNvPr>
            <p:cNvSpPr txBox="1"/>
            <p:nvPr/>
          </p:nvSpPr>
          <p:spPr>
            <a:xfrm>
              <a:off x="1612393" y="5692324"/>
              <a:ext cx="8386629" cy="1911549"/>
            </a:xfrm>
            <a:prstGeom prst="rect">
              <a:avLst/>
            </a:prstGeom>
            <a:noFill/>
          </p:spPr>
          <p:txBody>
            <a:bodyPr wrap="square">
              <a:spAutoFit/>
            </a:bodyPr>
            <a:lstStyle/>
            <a:p>
              <a:pPr marR="0" algn="ctr">
                <a:lnSpc>
                  <a:spcPct val="150000"/>
                </a:lnSpc>
                <a:spcBef>
                  <a:spcPts val="0"/>
                </a:spcBef>
                <a:spcAft>
                  <a:spcPts val="0"/>
                </a:spcAft>
              </a:pPr>
              <a:r>
                <a:rPr lang="vi-VN" sz="42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5: </a:t>
              </a:r>
              <a:r>
                <a:rPr lang="vi-VN" sz="42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thương thuyết trong một số tình huống</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DA5F82DF-94FA-417C-E0FD-8205E7A4C291}"/>
              </a:ext>
            </a:extLst>
          </p:cNvPr>
          <p:cNvGrpSpPr/>
          <p:nvPr/>
        </p:nvGrpSpPr>
        <p:grpSpPr>
          <a:xfrm>
            <a:off x="11222568" y="1256626"/>
            <a:ext cx="6014194" cy="6235741"/>
            <a:chOff x="11375097" y="2067256"/>
            <a:chExt cx="6014194" cy="6235741"/>
          </a:xfrm>
        </p:grpSpPr>
        <p:grpSp>
          <p:nvGrpSpPr>
            <p:cNvPr id="22" name="Group 6">
              <a:extLst>
                <a:ext uri="{FF2B5EF4-FFF2-40B4-BE49-F238E27FC236}">
                  <a16:creationId xmlns:a16="http://schemas.microsoft.com/office/drawing/2014/main" id="{D221D822-2497-7D6E-C579-63071F14308B}"/>
                </a:ext>
              </a:extLst>
            </p:cNvPr>
            <p:cNvGrpSpPr/>
            <p:nvPr/>
          </p:nvGrpSpPr>
          <p:grpSpPr>
            <a:xfrm>
              <a:off x="11375097" y="2288803"/>
              <a:ext cx="6014194" cy="6014194"/>
              <a:chOff x="0" y="0"/>
              <a:chExt cx="812800" cy="812800"/>
            </a:xfrm>
          </p:grpSpPr>
          <p:sp>
            <p:nvSpPr>
              <p:cNvPr id="25" name="Freeform 7">
                <a:extLst>
                  <a:ext uri="{FF2B5EF4-FFF2-40B4-BE49-F238E27FC236}">
                    <a16:creationId xmlns:a16="http://schemas.microsoft.com/office/drawing/2014/main" id="{5A2099F8-57D0-B08A-2717-8F2764F412D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20000"/>
                  <a:lumOff val="80000"/>
                </a:schemeClr>
              </a:solidFill>
            </p:spPr>
            <p:txBody>
              <a:bodyPr/>
              <a:lstStyle/>
              <a:p>
                <a:endParaRPr lang="en-US"/>
              </a:p>
            </p:txBody>
          </p:sp>
          <p:sp>
            <p:nvSpPr>
              <p:cNvPr id="26" name="TextBox 8">
                <a:extLst>
                  <a:ext uri="{FF2B5EF4-FFF2-40B4-BE49-F238E27FC236}">
                    <a16:creationId xmlns:a16="http://schemas.microsoft.com/office/drawing/2014/main" id="{5C02EF92-83F4-754F-872F-2DB51AA70FBA}"/>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3" name="Picture 10">
              <a:extLst>
                <a:ext uri="{FF2B5EF4-FFF2-40B4-BE49-F238E27FC236}">
                  <a16:creationId xmlns:a16="http://schemas.microsoft.com/office/drawing/2014/main" id="{2983137F-A9CB-61BE-AB98-3B56735EDE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5080">
              <a:off x="12159248" y="2067256"/>
              <a:ext cx="3564645" cy="920326"/>
            </a:xfrm>
            <a:prstGeom prst="rect">
              <a:avLst/>
            </a:prstGeom>
          </p:spPr>
        </p:pic>
        <p:sp>
          <p:nvSpPr>
            <p:cNvPr id="24" name="TextBox 23">
              <a:extLst>
                <a:ext uri="{FF2B5EF4-FFF2-40B4-BE49-F238E27FC236}">
                  <a16:creationId xmlns:a16="http://schemas.microsoft.com/office/drawing/2014/main" id="{71FFA124-319D-5D64-8DC2-632B9C896B6D}"/>
                </a:ext>
              </a:extLst>
            </p:cNvPr>
            <p:cNvSpPr txBox="1"/>
            <p:nvPr/>
          </p:nvSpPr>
          <p:spPr>
            <a:xfrm>
              <a:off x="11642800" y="3984207"/>
              <a:ext cx="5478779" cy="2691250"/>
            </a:xfrm>
            <a:prstGeom prst="rect">
              <a:avLst/>
            </a:prstGeom>
            <a:noFill/>
          </p:spPr>
          <p:txBody>
            <a:bodyPr wrap="square" rtlCol="0">
              <a:spAutoFit/>
            </a:bodyPr>
            <a:lstStyle/>
            <a:p>
              <a:pPr algn="ctr">
                <a:lnSpc>
                  <a:spcPct val="150000"/>
                </a:lnSpc>
              </a:pPr>
              <a:r>
                <a:rPr lang="en-US" sz="6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18A0B468-4749-2926-5FA9-6B90DDAF72DF}"/>
              </a:ext>
            </a:extLst>
          </p:cNvPr>
          <p:cNvGrpSpPr/>
          <p:nvPr/>
        </p:nvGrpSpPr>
        <p:grpSpPr>
          <a:xfrm>
            <a:off x="930960" y="5622634"/>
            <a:ext cx="9549579" cy="3715110"/>
            <a:chOff x="1030920" y="4628570"/>
            <a:chExt cx="9549579" cy="3715110"/>
          </a:xfrm>
        </p:grpSpPr>
        <p:grpSp>
          <p:nvGrpSpPr>
            <p:cNvPr id="28" name="Group 27">
              <a:extLst>
                <a:ext uri="{FF2B5EF4-FFF2-40B4-BE49-F238E27FC236}">
                  <a16:creationId xmlns:a16="http://schemas.microsoft.com/office/drawing/2014/main" id="{00EAC649-D5C0-BC17-B30F-3F2EA0D3BA57}"/>
                </a:ext>
              </a:extLst>
            </p:cNvPr>
            <p:cNvGrpSpPr/>
            <p:nvPr/>
          </p:nvGrpSpPr>
          <p:grpSpPr>
            <a:xfrm>
              <a:off x="1030920" y="4628570"/>
              <a:ext cx="9549579" cy="3715110"/>
              <a:chOff x="1051751" y="1371638"/>
              <a:chExt cx="9549579" cy="2462985"/>
            </a:xfrm>
          </p:grpSpPr>
          <p:grpSp>
            <p:nvGrpSpPr>
              <p:cNvPr id="30" name="Group 3">
                <a:extLst>
                  <a:ext uri="{FF2B5EF4-FFF2-40B4-BE49-F238E27FC236}">
                    <a16:creationId xmlns:a16="http://schemas.microsoft.com/office/drawing/2014/main" id="{57E81050-A788-6038-2875-C4DE374D9A89}"/>
                  </a:ext>
                </a:extLst>
              </p:cNvPr>
              <p:cNvGrpSpPr/>
              <p:nvPr/>
            </p:nvGrpSpPr>
            <p:grpSpPr>
              <a:xfrm>
                <a:off x="1051751" y="1519237"/>
                <a:ext cx="9549579" cy="2315386"/>
                <a:chOff x="0" y="-47625"/>
                <a:chExt cx="2355171" cy="1828550"/>
              </a:xfrm>
            </p:grpSpPr>
            <p:sp>
              <p:nvSpPr>
                <p:cNvPr id="32" name="Freeform 4">
                  <a:extLst>
                    <a:ext uri="{FF2B5EF4-FFF2-40B4-BE49-F238E27FC236}">
                      <a16:creationId xmlns:a16="http://schemas.microsoft.com/office/drawing/2014/main" id="{F9D643DB-DF3F-B599-6085-A9CD6B0463DF}"/>
                    </a:ext>
                  </a:extLst>
                </p:cNvPr>
                <p:cNvSpPr/>
                <p:nvPr/>
              </p:nvSpPr>
              <p:spPr>
                <a:xfrm>
                  <a:off x="0" y="0"/>
                  <a:ext cx="2355171" cy="1780925"/>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40000"/>
                    <a:lumOff val="60000"/>
                  </a:schemeClr>
                </a:solidFill>
              </p:spPr>
              <p:txBody>
                <a:bodyPr/>
                <a:lstStyle/>
                <a:p>
                  <a:endParaRPr lang="en-US" sz="4200"/>
                </a:p>
              </p:txBody>
            </p:sp>
            <p:sp>
              <p:nvSpPr>
                <p:cNvPr id="33" name="TextBox 5">
                  <a:extLst>
                    <a:ext uri="{FF2B5EF4-FFF2-40B4-BE49-F238E27FC236}">
                      <a16:creationId xmlns:a16="http://schemas.microsoft.com/office/drawing/2014/main" id="{E83337B7-212B-273D-77D2-D2D901A160A0}"/>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sz="4200"/>
                </a:p>
              </p:txBody>
            </p:sp>
          </p:grpSp>
          <p:pic>
            <p:nvPicPr>
              <p:cNvPr id="31" name="Picture 9">
                <a:extLst>
                  <a:ext uri="{FF2B5EF4-FFF2-40B4-BE49-F238E27FC236}">
                    <a16:creationId xmlns:a16="http://schemas.microsoft.com/office/drawing/2014/main" id="{A8C79750-0E25-4240-9E96-651D9F0AA3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7434" y="1371638"/>
                <a:ext cx="2571150" cy="469544"/>
              </a:xfrm>
              <a:prstGeom prst="rect">
                <a:avLst/>
              </a:prstGeom>
            </p:spPr>
          </p:pic>
        </p:grpSp>
        <p:sp>
          <p:nvSpPr>
            <p:cNvPr id="29" name="TextBox 28">
              <a:extLst>
                <a:ext uri="{FF2B5EF4-FFF2-40B4-BE49-F238E27FC236}">
                  <a16:creationId xmlns:a16="http://schemas.microsoft.com/office/drawing/2014/main" id="{8E65A23E-0E06-22AC-696A-838B104F9549}"/>
                </a:ext>
              </a:extLst>
            </p:cNvPr>
            <p:cNvSpPr txBox="1"/>
            <p:nvPr/>
          </p:nvSpPr>
          <p:spPr>
            <a:xfrm>
              <a:off x="1509758" y="5687148"/>
              <a:ext cx="8591897" cy="1911549"/>
            </a:xfrm>
            <a:prstGeom prst="rect">
              <a:avLst/>
            </a:prstGeom>
            <a:noFill/>
          </p:spPr>
          <p:txBody>
            <a:bodyPr wrap="square">
              <a:spAutoFit/>
            </a:bodyPr>
            <a:lstStyle/>
            <a:p>
              <a:pPr marR="0" algn="ctr">
                <a:lnSpc>
                  <a:spcPct val="150000"/>
                </a:lnSpc>
                <a:spcBef>
                  <a:spcPts val="0"/>
                </a:spcBef>
                <a:spcAft>
                  <a:spcPts val="0"/>
                </a:spcAft>
              </a:pP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Hoạt động: </a:t>
              </a:r>
            </a:p>
            <a:p>
              <a:pPr marR="0" algn="ctr">
                <a:lnSpc>
                  <a:spcPct val="150000"/>
                </a:lnSpc>
                <a:spcBef>
                  <a:spcPts val="0"/>
                </a:spcBef>
                <a:spcAft>
                  <a:spcPts val="0"/>
                </a:spcAft>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Củng cố kiến thức – Vận dụng</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9860" y="8173149"/>
            <a:ext cx="1672015" cy="1832345"/>
          </a:xfrm>
          <a:prstGeom prst="rect">
            <a:avLst/>
          </a:prstGeom>
        </p:spPr>
      </p:pic>
      <p:pic>
        <p:nvPicPr>
          <p:cNvPr id="34" name="Picture 33" descr="A picture containing toy, doll&#10;&#10;Description automatically generated">
            <a:extLst>
              <a:ext uri="{FF2B5EF4-FFF2-40B4-BE49-F238E27FC236}">
                <a16:creationId xmlns:a16="http://schemas.microsoft.com/office/drawing/2014/main" id="{A1618A23-035A-B6E0-B12C-DBEB3172AF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39140" y="6378532"/>
            <a:ext cx="3595066" cy="4235925"/>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8960" y="243923"/>
            <a:ext cx="1524000" cy="21732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657" y="8648700"/>
            <a:ext cx="1788049" cy="1638300"/>
          </a:xfrm>
          <a:prstGeom prst="rect">
            <a:avLst/>
          </a:prstGeom>
        </p:spPr>
      </p:pic>
      <p:sp>
        <p:nvSpPr>
          <p:cNvPr id="2" name="Freeform 28">
            <a:extLst>
              <a:ext uri="{FF2B5EF4-FFF2-40B4-BE49-F238E27FC236}">
                <a16:creationId xmlns:a16="http://schemas.microsoft.com/office/drawing/2014/main" id="{27A67DC2-A4B3-F16C-DAEF-A187664DB6F5}"/>
              </a:ext>
            </a:extLst>
          </p:cNvPr>
          <p:cNvSpPr/>
          <p:nvPr/>
        </p:nvSpPr>
        <p:spPr>
          <a:xfrm>
            <a:off x="1143000" y="3314700"/>
            <a:ext cx="5867400" cy="4876800"/>
          </a:xfrm>
          <a:custGeom>
            <a:avLst/>
            <a:gdLst/>
            <a:ahLst/>
            <a:cxnLst/>
            <a:rect l="l" t="t" r="r" b="b"/>
            <a:pathLst>
              <a:path w="6609883" h="5347996">
                <a:moveTo>
                  <a:pt x="0" y="0"/>
                </a:moveTo>
                <a:lnTo>
                  <a:pt x="6609883" y="0"/>
                </a:lnTo>
                <a:lnTo>
                  <a:pt x="6609883" y="5347996"/>
                </a:lnTo>
                <a:lnTo>
                  <a:pt x="0" y="5347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id="{F8E97D31-7B6D-872A-33EC-330CF38B4D70}"/>
              </a:ext>
            </a:extLst>
          </p:cNvPr>
          <p:cNvSpPr/>
          <p:nvPr/>
        </p:nvSpPr>
        <p:spPr>
          <a:xfrm>
            <a:off x="7856485" y="1562100"/>
            <a:ext cx="9838244" cy="7665376"/>
          </a:xfrm>
          <a:custGeom>
            <a:avLst/>
            <a:gdLst/>
            <a:ahLst/>
            <a:cxnLst/>
            <a:rect l="l" t="t" r="r" b="b"/>
            <a:pathLst>
              <a:path w="3632029" h="1689986">
                <a:moveTo>
                  <a:pt x="0" y="0"/>
                </a:moveTo>
                <a:lnTo>
                  <a:pt x="3632029" y="0"/>
                </a:lnTo>
                <a:lnTo>
                  <a:pt x="3632029" y="1689986"/>
                </a:lnTo>
                <a:lnTo>
                  <a:pt x="0" y="1689986"/>
                </a:lnTo>
                <a:close/>
              </a:path>
            </a:pathLst>
          </a:custGeom>
          <a:solidFill>
            <a:schemeClr val="accent4">
              <a:lumMod val="75000"/>
            </a:schemeClr>
          </a:solidFill>
        </p:spPr>
        <p:txBody>
          <a:bodyPr/>
          <a:lstStyle/>
          <a:p>
            <a:endParaRPr lang="en-US"/>
          </a:p>
        </p:txBody>
      </p:sp>
      <p:sp>
        <p:nvSpPr>
          <p:cNvPr id="10" name="TextBox 20">
            <a:extLst>
              <a:ext uri="{FF2B5EF4-FFF2-40B4-BE49-F238E27FC236}">
                <a16:creationId xmlns:a16="http://schemas.microsoft.com/office/drawing/2014/main" id="{626F3036-00CB-E260-B7C5-0917F7FDAEB4}"/>
              </a:ext>
            </a:extLst>
          </p:cNvPr>
          <p:cNvSpPr txBox="1"/>
          <p:nvPr/>
        </p:nvSpPr>
        <p:spPr>
          <a:xfrm>
            <a:off x="8097895" y="2441928"/>
            <a:ext cx="9355424" cy="5905719"/>
          </a:xfrm>
          <a:prstGeom prst="rect">
            <a:avLst/>
          </a:prstGeom>
        </p:spPr>
        <p:txBody>
          <a:bodyPr wrap="square" lIns="0" tIns="0" rIns="0" bIns="0" rtlCol="0" anchor="t">
            <a:spAutoFit/>
          </a:bodyPr>
          <a:lstStyle/>
          <a:p>
            <a:pPr algn="ctr">
              <a:lnSpc>
                <a:spcPct val="150000"/>
              </a:lnSpc>
            </a:pPr>
            <a:r>
              <a:rPr lang="vi-VN" sz="6400" b="1">
                <a:solidFill>
                  <a:schemeClr val="bg1"/>
                </a:solidFill>
                <a:latin typeface="Arial" panose="020B0604020202020204" pitchFamily="34" charset="0"/>
                <a:ea typeface="Calibri" panose="020F0502020204030204" pitchFamily="34" charset="0"/>
                <a:cs typeface="Arial" panose="020B0604020202020204" pitchFamily="34" charset="0"/>
              </a:rPr>
              <a:t>HOẠT ĐỘNG</a:t>
            </a:r>
            <a:r>
              <a:rPr lang="en-US" sz="6400" b="1">
                <a:solidFill>
                  <a:schemeClr val="bg1"/>
                </a:solidFill>
                <a:latin typeface="Arial" panose="020B0604020202020204" pitchFamily="34" charset="0"/>
                <a:ea typeface="Calibri" panose="020F0502020204030204" pitchFamily="34" charset="0"/>
                <a:cs typeface="Arial" panose="020B0604020202020204" pitchFamily="34" charset="0"/>
              </a:rPr>
              <a:t> 5</a:t>
            </a:r>
            <a:r>
              <a:rPr lang="vi-VN" sz="6400" b="1">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6400" b="1">
              <a:solidFill>
                <a:schemeClr val="bg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400" b="1">
                <a:solidFill>
                  <a:schemeClr val="bg1"/>
                </a:solidFill>
                <a:ea typeface="Calibri" panose="020F0502020204030204" pitchFamily="34" charset="0"/>
                <a:cs typeface="Arial" panose="020B0604020202020204" pitchFamily="34" charset="0"/>
              </a:rPr>
              <a:t>THỰC HIỆN THƯƠNG THUYẾT TRONG MỘT SỐ TÌNH HUỐNG</a:t>
            </a:r>
            <a:endParaRPr lang="en-US" sz="64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0600" y="0"/>
            <a:ext cx="1771221" cy="262890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70702" y="7905750"/>
            <a:ext cx="1494949" cy="1638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32115" y="8801100"/>
            <a:ext cx="1355884" cy="1485900"/>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164" y="-266700"/>
            <a:ext cx="1226685" cy="1123950"/>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34824" y="-72750"/>
            <a:ext cx="1253175" cy="1860000"/>
          </a:xfrm>
          <a:prstGeom prst="rect">
            <a:avLst/>
          </a:prstGeom>
        </p:spPr>
      </p:pic>
      <p:pic>
        <p:nvPicPr>
          <p:cNvPr id="3" name="Picture 7">
            <a:extLst>
              <a:ext uri="{FF2B5EF4-FFF2-40B4-BE49-F238E27FC236}">
                <a16:creationId xmlns:a16="http://schemas.microsoft.com/office/drawing/2014/main" id="{B864AC2D-BCB2-27D3-3B0C-AA74CCF423A1}"/>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72400" y="2171700"/>
            <a:ext cx="9440550" cy="6821625"/>
          </a:xfrm>
          <a:prstGeom prst="rect">
            <a:avLst/>
          </a:prstGeom>
        </p:spPr>
      </p:pic>
      <p:sp>
        <p:nvSpPr>
          <p:cNvPr id="4" name="TextBox 3">
            <a:extLst>
              <a:ext uri="{FF2B5EF4-FFF2-40B4-BE49-F238E27FC236}">
                <a16:creationId xmlns:a16="http://schemas.microsoft.com/office/drawing/2014/main" id="{5D6736A1-7411-C2DA-D3CE-0D4A50A7D023}"/>
              </a:ext>
            </a:extLst>
          </p:cNvPr>
          <p:cNvSpPr txBox="1"/>
          <p:nvPr/>
        </p:nvSpPr>
        <p:spPr>
          <a:xfrm>
            <a:off x="9025575" y="3636581"/>
            <a:ext cx="6934200" cy="3013838"/>
          </a:xfrm>
          <a:prstGeom prst="rect">
            <a:avLst/>
          </a:prstGeom>
          <a:noFill/>
        </p:spPr>
        <p:txBody>
          <a:bodyPr wrap="square" rtlCol="0">
            <a:spAutoFit/>
          </a:bodyPr>
          <a:lstStyle/>
          <a:p>
            <a:pPr algn="just">
              <a:lnSpc>
                <a:spcPct val="150000"/>
              </a:lnSpc>
            </a:pPr>
            <a:r>
              <a:rPr lang="vi-VN" sz="4400">
                <a:solidFill>
                  <a:srgbClr val="000000"/>
                </a:solidFill>
                <a:ea typeface="Calibri" panose="020F0502020204030204" pitchFamily="34" charset="0"/>
                <a:cs typeface="Arial" panose="020B0604020202020204" pitchFamily="34" charset="0"/>
              </a:rPr>
              <a:t>Em hãy thảo luận về cách thương thuyết và những lưu ý khi thương thuyết.</a:t>
            </a:r>
            <a:endParaRPr lang="vi-VN" sz="4400"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7DC5EC8C-418F-C81B-D4B7-2274FDB9C19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14600" y="5238319"/>
            <a:ext cx="4935085" cy="5048681"/>
          </a:xfrm>
          <a:prstGeom prst="rect">
            <a:avLst/>
          </a:prstGeom>
        </p:spPr>
      </p:pic>
      <p:sp>
        <p:nvSpPr>
          <p:cNvPr id="2" name="TextBox 1">
            <a:extLst>
              <a:ext uri="{FF2B5EF4-FFF2-40B4-BE49-F238E27FC236}">
                <a16:creationId xmlns:a16="http://schemas.microsoft.com/office/drawing/2014/main" id="{D221299C-9DF3-2F2F-32DC-D8C35F57958C}"/>
              </a:ext>
            </a:extLst>
          </p:cNvPr>
          <p:cNvSpPr txBox="1"/>
          <p:nvPr/>
        </p:nvSpPr>
        <p:spPr>
          <a:xfrm>
            <a:off x="2066925" y="857250"/>
            <a:ext cx="14154150"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1: </a:t>
            </a: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Trao đổi về cách thương thuyết</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787984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C8CA47C0-F8EF-2793-2A07-814A93A2B32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96407">
            <a:off x="160633" y="1643"/>
            <a:ext cx="854120" cy="988981"/>
          </a:xfrm>
          <a:prstGeom prst="rect">
            <a:avLst/>
          </a:prstGeom>
        </p:spPr>
      </p:pic>
      <p:sp>
        <p:nvSpPr>
          <p:cNvPr id="4" name="Line Callout 1 (Border and Accent Bar) 3">
            <a:extLst>
              <a:ext uri="{FF2B5EF4-FFF2-40B4-BE49-F238E27FC236}">
                <a16:creationId xmlns:a16="http://schemas.microsoft.com/office/drawing/2014/main" id="{F690A132-0334-EF13-C4DA-4F5C685A0C7F}"/>
              </a:ext>
            </a:extLst>
          </p:cNvPr>
          <p:cNvSpPr/>
          <p:nvPr/>
        </p:nvSpPr>
        <p:spPr>
          <a:xfrm>
            <a:off x="228605" y="1281569"/>
            <a:ext cx="6781796" cy="2490330"/>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800" b="1">
                <a:solidFill>
                  <a:srgbClr val="C00000"/>
                </a:solidFill>
                <a:latin typeface="Arial" panose="020B0604020202020204" pitchFamily="34" charset="0"/>
                <a:cs typeface="Arial" panose="020B0604020202020204" pitchFamily="34" charset="0"/>
              </a:rPr>
              <a:t>CÂU TRẢ LỜI:</a:t>
            </a:r>
          </a:p>
          <a:p>
            <a:pPr algn="ctr">
              <a:lnSpc>
                <a:spcPct val="150000"/>
              </a:lnSpc>
            </a:pPr>
            <a:r>
              <a:rPr lang="en-US" sz="4400">
                <a:solidFill>
                  <a:schemeClr val="tx1"/>
                </a:solidFill>
                <a:latin typeface="Arial" panose="020B0604020202020204" pitchFamily="34" charset="0"/>
                <a:cs typeface="Arial" panose="020B0604020202020204" pitchFamily="34" charset="0"/>
              </a:rPr>
              <a:t>Cách thương thuyết</a:t>
            </a:r>
            <a:endParaRPr lang="en-US" sz="4400" i="1" dirty="0">
              <a:solidFill>
                <a:schemeClr val="tx1"/>
              </a:solidFill>
              <a:latin typeface="Arial" panose="020B0604020202020204" pitchFamily="34" charset="0"/>
              <a:cs typeface="Arial" panose="020B0604020202020204" pitchFamily="34" charset="0"/>
            </a:endParaRPr>
          </a:p>
        </p:txBody>
      </p:sp>
      <p:sp>
        <p:nvSpPr>
          <p:cNvPr id="5" name="Rounded Rectangle 18">
            <a:extLst>
              <a:ext uri="{FF2B5EF4-FFF2-40B4-BE49-F238E27FC236}">
                <a16:creationId xmlns:a16="http://schemas.microsoft.com/office/drawing/2014/main" id="{3BA69913-1ADE-755F-4409-09C5ECF8789D}"/>
              </a:ext>
            </a:extLst>
          </p:cNvPr>
          <p:cNvSpPr/>
          <p:nvPr/>
        </p:nvSpPr>
        <p:spPr>
          <a:xfrm>
            <a:off x="8483933" y="3906942"/>
            <a:ext cx="8987412" cy="2695224"/>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a:latin typeface="Arial" panose="020B0604020202020204" pitchFamily="34" charset="0"/>
                <a:cs typeface="Arial" panose="020B0604020202020204" pitchFamily="34" charset="0"/>
              </a:rPr>
              <a:t>Mỗi bên giải thích rõ ràng cho sự lựa chọn của mình</a:t>
            </a:r>
            <a:endParaRPr lang="en-US" sz="3800" dirty="0">
              <a:solidFill>
                <a:schemeClr val="tx1"/>
              </a:solidFill>
              <a:latin typeface="Arial" panose="020B0604020202020204" pitchFamily="34" charset="0"/>
              <a:cs typeface="Arial" panose="020B0604020202020204" pitchFamily="34" charset="0"/>
            </a:endParaRPr>
          </a:p>
        </p:txBody>
      </p:sp>
      <p:sp>
        <p:nvSpPr>
          <p:cNvPr id="7" name="Rounded Rectangle 23">
            <a:extLst>
              <a:ext uri="{FF2B5EF4-FFF2-40B4-BE49-F238E27FC236}">
                <a16:creationId xmlns:a16="http://schemas.microsoft.com/office/drawing/2014/main" id="{FD34DA34-210F-E747-C7A5-C7AF39E50BF3}"/>
              </a:ext>
            </a:extLst>
          </p:cNvPr>
          <p:cNvSpPr/>
          <p:nvPr/>
        </p:nvSpPr>
        <p:spPr>
          <a:xfrm>
            <a:off x="8563094" y="7499209"/>
            <a:ext cx="8927548" cy="2214496"/>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a:latin typeface="Arial" panose="020B0604020202020204" pitchFamily="34" charset="0"/>
                <a:cs typeface="Arial" panose="020B0604020202020204" pitchFamily="34" charset="0"/>
              </a:rPr>
              <a:t>Trao đổi để đưa ra phương án có lợi cho cả hai bên</a:t>
            </a:r>
            <a:endParaRPr lang="en-US" sz="3800" dirty="0">
              <a:solidFill>
                <a:schemeClr val="tx1"/>
              </a:solidFill>
              <a:latin typeface="Arial" panose="020B0604020202020204" pitchFamily="34" charset="0"/>
              <a:cs typeface="Arial" panose="020B0604020202020204" pitchFamily="34" charset="0"/>
            </a:endParaRPr>
          </a:p>
        </p:txBody>
      </p:sp>
      <p:sp>
        <p:nvSpPr>
          <p:cNvPr id="8" name="Rounded Rectangle 19">
            <a:extLst>
              <a:ext uri="{FF2B5EF4-FFF2-40B4-BE49-F238E27FC236}">
                <a16:creationId xmlns:a16="http://schemas.microsoft.com/office/drawing/2014/main" id="{59A6A0AF-525A-AFFF-C809-358A69D59C18}"/>
              </a:ext>
            </a:extLst>
          </p:cNvPr>
          <p:cNvSpPr/>
          <p:nvPr/>
        </p:nvSpPr>
        <p:spPr>
          <a:xfrm>
            <a:off x="8511142" y="670906"/>
            <a:ext cx="8927545" cy="2338994"/>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a:latin typeface="Arial" panose="020B0604020202020204" pitchFamily="34" charset="0"/>
                <a:cs typeface="Arial" panose="020B0604020202020204" pitchFamily="34" charset="0"/>
              </a:rPr>
              <a:t>Xác định mục tiêu thương thuyết</a:t>
            </a:r>
            <a:endParaRPr lang="en-US" sz="3800" dirty="0">
              <a:solidFill>
                <a:schemeClr val="tx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9146690-F2C6-B588-4829-3935BBB7264C}"/>
              </a:ext>
            </a:extLst>
          </p:cNvPr>
          <p:cNvGrpSpPr/>
          <p:nvPr/>
        </p:nvGrpSpPr>
        <p:grpSpPr>
          <a:xfrm rot="16200000" flipH="1">
            <a:off x="4608323" y="4886131"/>
            <a:ext cx="7114413" cy="636805"/>
            <a:chOff x="6498137" y="3625822"/>
            <a:chExt cx="558104" cy="973671"/>
          </a:xfrm>
        </p:grpSpPr>
        <p:cxnSp>
          <p:nvCxnSpPr>
            <p:cNvPr id="13" name="Straight Connector 12">
              <a:extLst>
                <a:ext uri="{FF2B5EF4-FFF2-40B4-BE49-F238E27FC236}">
                  <a16:creationId xmlns:a16="http://schemas.microsoft.com/office/drawing/2014/main" id="{1FE98E61-DB7F-E0DC-0D8F-76BB50DA0875}"/>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477234-F984-15A7-6992-C1F991DEB02D}"/>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BB5D692E-CC11-9765-C682-1167A01233E9}"/>
              </a:ext>
            </a:extLst>
          </p:cNvPr>
          <p:cNvGrpSpPr/>
          <p:nvPr/>
        </p:nvGrpSpPr>
        <p:grpSpPr>
          <a:xfrm rot="16200000">
            <a:off x="7362205" y="4021770"/>
            <a:ext cx="1606653" cy="636806"/>
            <a:chOff x="6498137" y="3625822"/>
            <a:chExt cx="558104" cy="973671"/>
          </a:xfrm>
        </p:grpSpPr>
        <p:cxnSp>
          <p:nvCxnSpPr>
            <p:cNvPr id="19" name="Straight Connector 18">
              <a:extLst>
                <a:ext uri="{FF2B5EF4-FFF2-40B4-BE49-F238E27FC236}">
                  <a16:creationId xmlns:a16="http://schemas.microsoft.com/office/drawing/2014/main" id="{9E814B48-6893-00E4-81C4-9101290ACE91}"/>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69B3F8-554A-7559-097A-6615AC2104F0}"/>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008B7D75-7665-7EB2-36E8-4BEDF4039402}"/>
              </a:ext>
            </a:extLst>
          </p:cNvPr>
          <p:cNvGrpSpPr/>
          <p:nvPr/>
        </p:nvGrpSpPr>
        <p:grpSpPr>
          <a:xfrm rot="16200000">
            <a:off x="6587168" y="6916385"/>
            <a:ext cx="3220876" cy="700949"/>
            <a:chOff x="6498137" y="3625822"/>
            <a:chExt cx="558104" cy="973671"/>
          </a:xfrm>
        </p:grpSpPr>
        <p:cxnSp>
          <p:nvCxnSpPr>
            <p:cNvPr id="22" name="Straight Connector 21">
              <a:extLst>
                <a:ext uri="{FF2B5EF4-FFF2-40B4-BE49-F238E27FC236}">
                  <a16:creationId xmlns:a16="http://schemas.microsoft.com/office/drawing/2014/main" id="{934B6AC9-4529-A14F-AD3A-7ADB7DE4AB84}"/>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86A9C9-2941-D030-F3C9-EF346D03BBF7}"/>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24" name="Picture 2" descr="Thương thuyết là gì? Làm gì để trở thành bậc thầy thương thuyết?">
            <a:extLst>
              <a:ext uri="{FF2B5EF4-FFF2-40B4-BE49-F238E27FC236}">
                <a16:creationId xmlns:a16="http://schemas.microsoft.com/office/drawing/2014/main" id="{F5E2C36B-77D7-F3A3-CDFE-084BEB0AB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4" y="4610100"/>
            <a:ext cx="5333997" cy="4720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258425"/>
            <a:ext cx="917715" cy="100571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68800" y="7620"/>
            <a:ext cx="1090047" cy="1554435"/>
          </a:xfrm>
          <a:prstGeom prst="rect">
            <a:avLst/>
          </a:prstGeom>
        </p:spPr>
      </p:pic>
      <p:grpSp>
        <p:nvGrpSpPr>
          <p:cNvPr id="15" name="Group 14">
            <a:extLst>
              <a:ext uri="{FF2B5EF4-FFF2-40B4-BE49-F238E27FC236}">
                <a16:creationId xmlns:a16="http://schemas.microsoft.com/office/drawing/2014/main" id="{C777858C-456F-25A7-EC95-FB73C0FC610F}"/>
              </a:ext>
            </a:extLst>
          </p:cNvPr>
          <p:cNvGrpSpPr/>
          <p:nvPr/>
        </p:nvGrpSpPr>
        <p:grpSpPr>
          <a:xfrm>
            <a:off x="5981700" y="-75740"/>
            <a:ext cx="6324600" cy="1283139"/>
            <a:chOff x="5715000" y="-3"/>
            <a:chExt cx="6324600" cy="1283139"/>
          </a:xfrm>
        </p:grpSpPr>
        <p:sp>
          <p:nvSpPr>
            <p:cNvPr id="16" name="Round Same Side Corner Rectangle 11">
              <a:extLst>
                <a:ext uri="{FF2B5EF4-FFF2-40B4-BE49-F238E27FC236}">
                  <a16:creationId xmlns:a16="http://schemas.microsoft.com/office/drawing/2014/main" id="{D8599946-876C-5E05-001F-2942A4102B97}"/>
                </a:ext>
              </a:extLst>
            </p:cNvPr>
            <p:cNvSpPr/>
            <p:nvPr/>
          </p:nvSpPr>
          <p:spPr>
            <a:xfrm flipV="1">
              <a:off x="5715000" y="-3"/>
              <a:ext cx="6324600" cy="1283139"/>
            </a:xfrm>
            <a:prstGeom prst="round2SameRect">
              <a:avLst>
                <a:gd name="adj1" fmla="val 37720"/>
                <a:gd name="adj2" fmla="val 0"/>
              </a:avLst>
            </a:pr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9D10DD9-6031-9856-3AEA-85907063C7C4}"/>
                </a:ext>
              </a:extLst>
            </p:cNvPr>
            <p:cNvSpPr txBox="1"/>
            <p:nvPr/>
          </p:nvSpPr>
          <p:spPr>
            <a:xfrm>
              <a:off x="6224586" y="175497"/>
              <a:ext cx="5305425"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68CC4517-16C0-24A3-F0D0-D52CA7361EF6}"/>
              </a:ext>
            </a:extLst>
          </p:cNvPr>
          <p:cNvGrpSpPr/>
          <p:nvPr/>
        </p:nvGrpSpPr>
        <p:grpSpPr>
          <a:xfrm>
            <a:off x="-16329" y="1521279"/>
            <a:ext cx="17183285" cy="1464287"/>
            <a:chOff x="0" y="1850884"/>
            <a:chExt cx="17183285" cy="1464287"/>
          </a:xfrm>
        </p:grpSpPr>
        <p:sp>
          <p:nvSpPr>
            <p:cNvPr id="20" name="Rectangle 19">
              <a:extLst>
                <a:ext uri="{FF2B5EF4-FFF2-40B4-BE49-F238E27FC236}">
                  <a16:creationId xmlns:a16="http://schemas.microsoft.com/office/drawing/2014/main" id="{72E3B8F5-CA3D-4BC4-B58F-AAC62E5A8E35}"/>
                </a:ext>
              </a:extLst>
            </p:cNvPr>
            <p:cNvSpPr/>
            <p:nvPr/>
          </p:nvSpPr>
          <p:spPr>
            <a:xfrm>
              <a:off x="0" y="2032031"/>
              <a:ext cx="16425568" cy="1283140"/>
            </a:xfrm>
            <a:prstGeom prst="rect">
              <a:avLst/>
            </a:prstGeom>
            <a:solidFill>
              <a:srgbClr val="FFF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rgbClr val="C00000"/>
                  </a:solidFill>
                  <a:latin typeface="Arial" panose="020B0604020202020204" pitchFamily="34" charset="0"/>
                  <a:cs typeface="Arial" panose="020B0604020202020204" pitchFamily="34" charset="0"/>
                </a:rPr>
                <a:t>Những lưu ý khi thương thuyết</a:t>
              </a:r>
              <a:endParaRPr lang="en-US" sz="4200" dirty="0">
                <a:solidFill>
                  <a:srgbClr val="C00000"/>
                </a:solidFill>
                <a:latin typeface="Arial" panose="020B0604020202020204" pitchFamily="34" charset="0"/>
                <a:cs typeface="Arial" panose="020B0604020202020204" pitchFamily="34" charset="0"/>
              </a:endParaRPr>
            </a:p>
          </p:txBody>
        </p:sp>
        <p:pic>
          <p:nvPicPr>
            <p:cNvPr id="21" name="Picture 13">
              <a:extLst>
                <a:ext uri="{FF2B5EF4-FFF2-40B4-BE49-F238E27FC236}">
                  <a16:creationId xmlns:a16="http://schemas.microsoft.com/office/drawing/2014/main" id="{F1FDD8BF-9263-1076-C77F-CA3F940486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92917" y="1850884"/>
              <a:ext cx="1490368" cy="1464287"/>
            </a:xfrm>
            <a:prstGeom prst="rect">
              <a:avLst/>
            </a:prstGeom>
          </p:spPr>
        </p:pic>
      </p:grpSp>
      <p:sp>
        <p:nvSpPr>
          <p:cNvPr id="22" name="Rectangle: Rounded Corners 21">
            <a:extLst>
              <a:ext uri="{FF2B5EF4-FFF2-40B4-BE49-F238E27FC236}">
                <a16:creationId xmlns:a16="http://schemas.microsoft.com/office/drawing/2014/main" id="{DC8A7ECF-1768-8BFA-BBEF-1F5C6D087EB6}"/>
              </a:ext>
            </a:extLst>
          </p:cNvPr>
          <p:cNvSpPr/>
          <p:nvPr/>
        </p:nvSpPr>
        <p:spPr>
          <a:xfrm>
            <a:off x="1447800" y="3878466"/>
            <a:ext cx="8047651" cy="2399892"/>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Lắng nghe và thể hiện sự đồng cảm với ý kiến của người khác</a:t>
            </a:r>
            <a:endParaRPr lang="en-US" sz="3800" dirty="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83CF8669-7593-B7C2-5815-ABC9B08ABFD1}"/>
              </a:ext>
            </a:extLst>
          </p:cNvPr>
          <p:cNvSpPr/>
          <p:nvPr/>
        </p:nvSpPr>
        <p:spPr>
          <a:xfrm>
            <a:off x="8839200" y="7364591"/>
            <a:ext cx="8047651" cy="216714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Nói chân thành, từ tốn với thái độ tôn trọng</a:t>
            </a:r>
            <a:endParaRPr lang="en-US" sz="3800" dirty="0">
              <a:solidFill>
                <a:schemeClr val="tx1"/>
              </a:solidFill>
              <a:latin typeface="Arial" panose="020B0604020202020204" pitchFamily="34" charset="0"/>
              <a:cs typeface="Arial" panose="020B0604020202020204" pitchFamily="34" charset="0"/>
            </a:endParaRPr>
          </a:p>
        </p:txBody>
      </p:sp>
      <p:pic>
        <p:nvPicPr>
          <p:cNvPr id="1026" name="Picture 2" descr="Viết đoạn văn 200 chữ về sự lắng nghe hay nhất (6 Mẫu)">
            <a:extLst>
              <a:ext uri="{FF2B5EF4-FFF2-40B4-BE49-F238E27FC236}">
                <a16:creationId xmlns:a16="http://schemas.microsoft.com/office/drawing/2014/main" id="{800E6AA8-EBB3-0839-7672-4BF9FCC405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2200" y="3480593"/>
            <a:ext cx="6095222" cy="3195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Đắc Nhân Tâm: Tôn Trọng Ý Kiến Người Khác - Tạp chí điện tử Nông thôn và  Phát triển - Tạp chí Khoa học Phát triển Nông thôn Việt Nam - Hội">
            <a:extLst>
              <a:ext uri="{FF2B5EF4-FFF2-40B4-BE49-F238E27FC236}">
                <a16:creationId xmlns:a16="http://schemas.microsoft.com/office/drawing/2014/main" id="{E91E2B77-3C92-2620-0951-B037F1D32B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7048500"/>
            <a:ext cx="4532250" cy="2799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EF8"/>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57765" y="8062085"/>
            <a:ext cx="2030235" cy="2224915"/>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9145773"/>
            <a:ext cx="1066800" cy="97745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82874" y="312606"/>
            <a:ext cx="1471173" cy="2097930"/>
          </a:xfrm>
          <a:prstGeom prst="rect">
            <a:avLst/>
          </a:prstGeom>
        </p:spPr>
      </p:pic>
      <p:grpSp>
        <p:nvGrpSpPr>
          <p:cNvPr id="2" name="Group 1">
            <a:extLst>
              <a:ext uri="{FF2B5EF4-FFF2-40B4-BE49-F238E27FC236}">
                <a16:creationId xmlns:a16="http://schemas.microsoft.com/office/drawing/2014/main" id="{CB256729-124C-45AB-BA02-F351A43426AA}"/>
              </a:ext>
            </a:extLst>
          </p:cNvPr>
          <p:cNvGrpSpPr/>
          <p:nvPr/>
        </p:nvGrpSpPr>
        <p:grpSpPr>
          <a:xfrm>
            <a:off x="228600" y="0"/>
            <a:ext cx="12317031" cy="8464369"/>
            <a:chOff x="838200" y="672796"/>
            <a:chExt cx="12317031" cy="8464369"/>
          </a:xfrm>
        </p:grpSpPr>
        <p:grpSp>
          <p:nvGrpSpPr>
            <p:cNvPr id="3" name="Group 5">
              <a:extLst>
                <a:ext uri="{FF2B5EF4-FFF2-40B4-BE49-F238E27FC236}">
                  <a16:creationId xmlns:a16="http://schemas.microsoft.com/office/drawing/2014/main" id="{8BDBB231-5869-224A-3D02-51BE01591E90}"/>
                </a:ext>
              </a:extLst>
            </p:cNvPr>
            <p:cNvGrpSpPr/>
            <p:nvPr/>
          </p:nvGrpSpPr>
          <p:grpSpPr>
            <a:xfrm>
              <a:off x="838200" y="1962143"/>
              <a:ext cx="12317031" cy="7175022"/>
              <a:chOff x="0" y="0"/>
              <a:chExt cx="16422708" cy="9566696"/>
            </a:xfrm>
          </p:grpSpPr>
          <p:pic>
            <p:nvPicPr>
              <p:cNvPr id="6" name="Picture 6">
                <a:extLst>
                  <a:ext uri="{FF2B5EF4-FFF2-40B4-BE49-F238E27FC236}">
                    <a16:creationId xmlns:a16="http://schemas.microsoft.com/office/drawing/2014/main" id="{58E50824-D58E-A156-9802-104ABA4F8B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9138" y="509450"/>
                <a:ext cx="14277008" cy="8165680"/>
              </a:xfrm>
              <a:prstGeom prst="rect">
                <a:avLst/>
              </a:prstGeom>
            </p:spPr>
          </p:pic>
          <p:pic>
            <p:nvPicPr>
              <p:cNvPr id="7" name="Picture 7">
                <a:extLst>
                  <a:ext uri="{FF2B5EF4-FFF2-40B4-BE49-F238E27FC236}">
                    <a16:creationId xmlns:a16="http://schemas.microsoft.com/office/drawing/2014/main" id="{2FA4FFFB-91D9-74AD-EA2B-966FCE3A87B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119326">
                <a:off x="13969837" y="822101"/>
                <a:ext cx="2561459" cy="973355"/>
              </a:xfrm>
              <a:prstGeom prst="rect">
                <a:avLst/>
              </a:prstGeom>
            </p:spPr>
          </p:pic>
          <p:pic>
            <p:nvPicPr>
              <p:cNvPr id="8" name="Picture 8">
                <a:extLst>
                  <a:ext uri="{FF2B5EF4-FFF2-40B4-BE49-F238E27FC236}">
                    <a16:creationId xmlns:a16="http://schemas.microsoft.com/office/drawing/2014/main" id="{62F4F22F-4AFA-D453-D05E-9766CA93F03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835946">
                <a:off x="-53494" y="7830630"/>
                <a:ext cx="2530013" cy="961405"/>
              </a:xfrm>
              <a:prstGeom prst="rect">
                <a:avLst/>
              </a:prstGeom>
            </p:spPr>
          </p:pic>
        </p:grpSp>
        <p:pic>
          <p:nvPicPr>
            <p:cNvPr id="4" name="Picture 10">
              <a:extLst>
                <a:ext uri="{FF2B5EF4-FFF2-40B4-BE49-F238E27FC236}">
                  <a16:creationId xmlns:a16="http://schemas.microsoft.com/office/drawing/2014/main" id="{01F5EE41-57DC-A4A8-3C1B-B989FCCD5ED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05182">
              <a:off x="6478651" y="1817284"/>
              <a:ext cx="870338" cy="965701"/>
            </a:xfrm>
            <a:prstGeom prst="rect">
              <a:avLst/>
            </a:prstGeom>
          </p:spPr>
        </p:pic>
        <p:pic>
          <p:nvPicPr>
            <p:cNvPr id="5" name="Picture 4" descr="Logo&#10;&#10;Description automatically generated">
              <a:extLst>
                <a:ext uri="{FF2B5EF4-FFF2-40B4-BE49-F238E27FC236}">
                  <a16:creationId xmlns:a16="http://schemas.microsoft.com/office/drawing/2014/main" id="{11A04F8C-5977-4ADB-ED89-AC5014FB06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1481" y="672796"/>
              <a:ext cx="2477568" cy="2578693"/>
            </a:xfrm>
            <a:prstGeom prst="rect">
              <a:avLst/>
            </a:prstGeom>
          </p:spPr>
        </p:pic>
      </p:grpSp>
      <p:sp>
        <p:nvSpPr>
          <p:cNvPr id="12" name="TextBox 11">
            <a:extLst>
              <a:ext uri="{FF2B5EF4-FFF2-40B4-BE49-F238E27FC236}">
                <a16:creationId xmlns:a16="http://schemas.microsoft.com/office/drawing/2014/main" id="{470FC3F7-7CF8-2270-A83C-BE4671E7C122}"/>
              </a:ext>
            </a:extLst>
          </p:cNvPr>
          <p:cNvSpPr txBox="1"/>
          <p:nvPr/>
        </p:nvSpPr>
        <p:spPr>
          <a:xfrm>
            <a:off x="2045870" y="2673103"/>
            <a:ext cx="9079330" cy="4029501"/>
          </a:xfrm>
          <a:prstGeom prst="rect">
            <a:avLst/>
          </a:prstGeom>
          <a:noFill/>
        </p:spPr>
        <p:txBody>
          <a:bodyPr wrap="square">
            <a:spAutoFit/>
          </a:bodyPr>
          <a:lstStyle/>
          <a:p>
            <a:pPr algn="just">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em hãy trình bày những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kĩ năng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thương thuyết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để nhận thức rõ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hơn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về cách mình nên thể hiện trong quá trình thương thuyết.</a:t>
            </a:r>
            <a:endParaRPr lang="en-US" sz="4400" b="1" i="1" dirty="0">
              <a:latin typeface="Arial" panose="020B0604020202020204" pitchFamily="34" charset="0"/>
              <a:cs typeface="Arial" panose="020B0604020202020204" pitchFamily="34" charset="0"/>
            </a:endParaRPr>
          </a:p>
        </p:txBody>
      </p:sp>
      <p:pic>
        <p:nvPicPr>
          <p:cNvPr id="17" name="Picture 18">
            <a:extLst>
              <a:ext uri="{FF2B5EF4-FFF2-40B4-BE49-F238E27FC236}">
                <a16:creationId xmlns:a16="http://schemas.microsoft.com/office/drawing/2014/main" id="{FB1EB349-F60F-9D99-E062-C569A645CA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82200" y="6277404"/>
            <a:ext cx="6106727" cy="4129674"/>
          </a:xfrm>
          <a:prstGeom prst="rect">
            <a:avLst/>
          </a:prstGeom>
        </p:spPr>
      </p:pic>
    </p:spTree>
    <p:extLst>
      <p:ext uri="{BB962C8B-B14F-4D97-AF65-F5344CB8AC3E}">
        <p14:creationId xmlns:p14="http://schemas.microsoft.com/office/powerpoint/2010/main" val="10869960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909</Words>
  <Application>Microsoft Office PowerPoint</Application>
  <PresentationFormat>Custom</PresentationFormat>
  <Paragraphs>76</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Wingdings</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Pink Colorful Cute Group Project Presentation</dc:title>
  <dc:creator>Linh Phan</dc:creator>
  <cp:lastModifiedBy>Linh Phan</cp:lastModifiedBy>
  <cp:revision>8</cp:revision>
  <dcterms:created xsi:type="dcterms:W3CDTF">2006-08-16T00:00:00Z</dcterms:created>
  <dcterms:modified xsi:type="dcterms:W3CDTF">2023-07-31T04:35:27Z</dcterms:modified>
  <dc:identifier>DAFfOZiyOMk</dc:identifier>
</cp:coreProperties>
</file>