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323" r:id="rId3"/>
    <p:sldId id="330" r:id="rId4"/>
    <p:sldId id="331" r:id="rId5"/>
    <p:sldId id="262" r:id="rId6"/>
    <p:sldId id="332" r:id="rId7"/>
    <p:sldId id="334" r:id="rId8"/>
    <p:sldId id="333" r:id="rId9"/>
    <p:sldId id="298" r:id="rId10"/>
    <p:sldId id="336" r:id="rId11"/>
    <p:sldId id="335" r:id="rId12"/>
    <p:sldId id="271" r:id="rId13"/>
    <p:sldId id="314" r:id="rId14"/>
    <p:sldId id="277" r:id="rId15"/>
    <p:sldId id="315" r:id="rId16"/>
  </p:sldIdLst>
  <p:sldSz cx="9144000" cy="5143500" type="screen16x9"/>
  <p:notesSz cx="6858000" cy="9144000"/>
  <p:embeddedFontLst>
    <p:embeddedFont>
      <p:font typeface="Amatic SC" charset="-79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Encode Sans Semi Condensed Light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Về</a:t>
            </a:r>
            <a:r>
              <a:rPr lang="en-US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5327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7096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97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50341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035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  <p:sldLayoutId id="2147483657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khoahocmoi.vn/wp-content/uploads/2014/06/500_2e12c567-0737-482c-bea4-fcdce9a8ba58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192505" y="2479855"/>
            <a:ext cx="8662737" cy="26636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GB" sz="4000" u="sng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u="sng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sz="40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4000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8</a:t>
            </a:r>
            <a:r>
              <a:rPr lang="en-GB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 SỐ VẬT LIỆU, NHIÊN LIỆU VÀ NGUYÊN LIỆU THÔNG DỤNG (</a:t>
            </a:r>
            <a:r>
              <a:rPr lang="en-GB" sz="40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GB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516863" y="168425"/>
            <a:ext cx="6512540" cy="3493603"/>
          </a:xfrm>
          <a:prstGeom prst="wedgeRoundRectCallout">
            <a:avLst>
              <a:gd name="adj1" fmla="val -58083"/>
              <a:gd name="adj2" fmla="val 704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004330" y="259633"/>
            <a:ext cx="4591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200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200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200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 </a:t>
            </a:r>
            <a:r>
              <a:rPr lang="en-US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3R: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11" y="2879002"/>
            <a:ext cx="1972621" cy="2188248"/>
          </a:xfrm>
          <a:prstGeom prst="rect">
            <a:avLst/>
          </a:prstGeom>
        </p:spPr>
      </p:pic>
      <p:pic>
        <p:nvPicPr>
          <p:cNvPr id="9" name="Picture 3" descr="giải pháp môi trường 3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860" y="1279542"/>
            <a:ext cx="1708441" cy="153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38301" y="998297"/>
            <a:ext cx="45117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3</a:t>
            </a:r>
            <a:r>
              <a:rPr lang="vi-VN" sz="2000" b="1" i="1" dirty="0" smtClean="0">
                <a:solidFill>
                  <a:srgbClr val="0070C0"/>
                </a:solidFill>
              </a:rPr>
              <a:t>R</a:t>
            </a:r>
            <a:r>
              <a:rPr lang="vi-VN" sz="2000" dirty="0"/>
              <a:t> là viết tắt của các từ tiếng Anh: </a:t>
            </a:r>
            <a:r>
              <a:rPr lang="vi-VN" sz="2000" b="1" i="1" dirty="0">
                <a:solidFill>
                  <a:srgbClr val="0070C0"/>
                </a:solidFill>
              </a:rPr>
              <a:t>Reduce – Reuse – Recycle.</a:t>
            </a:r>
            <a:r>
              <a:rPr lang="vi-VN" sz="2000" dirty="0"/>
              <a:t> Chúng có nghĩa tiếng Việt là </a:t>
            </a:r>
            <a:r>
              <a:rPr lang="vi-VN" sz="2000" b="1" i="1" dirty="0">
                <a:solidFill>
                  <a:srgbClr val="0070C0"/>
                </a:solidFill>
              </a:rPr>
              <a:t>Tiết giảm – Tái sử dụng –Tái chế</a:t>
            </a:r>
            <a:r>
              <a:rPr lang="vi-VN" sz="2000" b="1" i="1" dirty="0"/>
              <a:t> </a:t>
            </a:r>
            <a:r>
              <a:rPr lang="vi-VN" sz="2000" dirty="0"/>
              <a:t>nên còn được gọi là </a:t>
            </a:r>
            <a:r>
              <a:rPr lang="vi-VN" sz="2000" b="1" i="1" dirty="0" smtClean="0">
                <a:solidFill>
                  <a:srgbClr val="0070C0"/>
                </a:solidFill>
              </a:rPr>
              <a:t>3T</a:t>
            </a:r>
            <a:r>
              <a:rPr lang="vi-VN" sz="2000" dirty="0" smtClean="0">
                <a:solidFill>
                  <a:srgbClr val="0070C0"/>
                </a:solidFill>
              </a:rPr>
              <a:t>.</a:t>
            </a:r>
            <a:r>
              <a:rPr lang="vi-VN" sz="2000" dirty="0"/>
              <a:t> Đây là một giải pháp quen thuộc của nhiều quốc gia trên thế giới trong việc bảo vệ môi trường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0853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3" name="AutoShape 2" descr="https://vietadsgroup.vn/uploads/images/hoi-dap-la-gi/3r-la-g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vietadsgroup.vn/uploads/images/hoi-dap-la-gi/3r-la-gi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0368" y="1412341"/>
            <a:ext cx="799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đảm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triển</a:t>
            </a:r>
            <a:r>
              <a:rPr lang="en-US" sz="2400" dirty="0" smtClean="0"/>
              <a:t> </a:t>
            </a:r>
            <a:r>
              <a:rPr lang="en-US" sz="2400" dirty="0" err="1" smtClean="0"/>
              <a:t>bền</a:t>
            </a:r>
            <a:r>
              <a:rPr lang="en-US" sz="2400" dirty="0" smtClean="0"/>
              <a:t> </a:t>
            </a:r>
            <a:r>
              <a:rPr lang="en-US" sz="2400" dirty="0" err="1" smtClean="0"/>
              <a:t>vững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57608" y="2362954"/>
            <a:ext cx="6572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tiết</a:t>
            </a:r>
            <a:r>
              <a:rPr lang="en-US" sz="2400" dirty="0" smtClean="0"/>
              <a:t> </a:t>
            </a:r>
            <a:r>
              <a:rPr lang="en-US" sz="2400" dirty="0" err="1" smtClean="0"/>
              <a:t>kiệm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gây</a:t>
            </a:r>
            <a:r>
              <a:rPr lang="en-US" sz="2400" dirty="0" smtClean="0"/>
              <a:t> </a:t>
            </a:r>
            <a:r>
              <a:rPr lang="en-US" sz="2400" dirty="0" err="1" smtClean="0"/>
              <a:t>hại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môi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7916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1249445"/>
            <a:ext cx="8893137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 smtClean="0"/>
              <a:t>Những</a:t>
            </a:r>
            <a:r>
              <a:rPr lang="en-US" sz="2200" dirty="0" smtClean="0"/>
              <a:t> </a:t>
            </a:r>
            <a:r>
              <a:rPr lang="en-US" sz="2200" dirty="0" err="1" smtClean="0"/>
              <a:t>đồ</a:t>
            </a:r>
            <a:r>
              <a:rPr lang="en-US" sz="2200" dirty="0" smtClean="0"/>
              <a:t> </a:t>
            </a:r>
            <a:r>
              <a:rPr lang="en-US" sz="2200" dirty="0" err="1" smtClean="0"/>
              <a:t>vật</a:t>
            </a:r>
            <a:r>
              <a:rPr lang="en-US" sz="2200" dirty="0" smtClean="0"/>
              <a:t> </a:t>
            </a:r>
            <a:r>
              <a:rPr lang="en-US" sz="2200" dirty="0" err="1" smtClean="0"/>
              <a:t>cho</a:t>
            </a:r>
            <a:r>
              <a:rPr lang="en-US" sz="2200" dirty="0" smtClean="0"/>
              <a:t> </a:t>
            </a:r>
            <a:r>
              <a:rPr lang="en-US" sz="2200" dirty="0" err="1" smtClean="0"/>
              <a:t>bởi</a:t>
            </a:r>
            <a:r>
              <a:rPr lang="en-US" sz="2200" dirty="0" smtClean="0"/>
              <a:t> </a:t>
            </a:r>
            <a:r>
              <a:rPr lang="en-US" sz="2200" dirty="0" err="1" smtClean="0"/>
              <a:t>hình</a:t>
            </a:r>
            <a:r>
              <a:rPr lang="en-US" sz="2200" dirty="0" smtClean="0"/>
              <a:t> </a:t>
            </a:r>
            <a:r>
              <a:rPr lang="en-US" sz="2200" dirty="0" err="1" smtClean="0"/>
              <a:t>dưới</a:t>
            </a:r>
            <a:r>
              <a:rPr lang="en-US" sz="2200" dirty="0" smtClean="0"/>
              <a:t> </a:t>
            </a:r>
            <a:r>
              <a:rPr lang="en-US" sz="2200" dirty="0" err="1" smtClean="0"/>
              <a:t>đây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làm</a:t>
            </a:r>
            <a:r>
              <a:rPr lang="en-US" sz="2200" dirty="0" smtClean="0"/>
              <a:t> </a:t>
            </a:r>
            <a:r>
              <a:rPr lang="en-US" sz="2200" dirty="0" err="1" smtClean="0"/>
              <a:t>từ</a:t>
            </a:r>
            <a:r>
              <a:rPr lang="en-US" sz="2200" dirty="0" smtClean="0"/>
              <a:t> </a:t>
            </a:r>
            <a:r>
              <a:rPr lang="en-US" sz="2200" dirty="0" err="1" smtClean="0"/>
              <a:t>vật</a:t>
            </a:r>
            <a:r>
              <a:rPr lang="en-US" sz="2200" dirty="0" smtClean="0"/>
              <a:t> </a:t>
            </a:r>
            <a:r>
              <a:rPr lang="en-US" sz="2200" dirty="0" err="1" smtClean="0"/>
              <a:t>liệu</a:t>
            </a:r>
            <a:r>
              <a:rPr lang="en-US" sz="2200" dirty="0" smtClean="0"/>
              <a:t> </a:t>
            </a:r>
            <a:r>
              <a:rPr lang="en-US" sz="2200" dirty="0" err="1" smtClean="0"/>
              <a:t>gì</a:t>
            </a:r>
            <a:r>
              <a:rPr lang="en-US" sz="2200" dirty="0" smtClean="0"/>
              <a:t>?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Admin\Desktop\Tech12h\Ảnh\Screenshot_2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87" y="2080144"/>
            <a:ext cx="7348431" cy="19638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50762" y="4082719"/>
            <a:ext cx="1094704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2200" b="1" smtClean="0">
                <a:solidFill>
                  <a:srgbClr val="0070C0"/>
                </a:solidFill>
              </a:rPr>
              <a:t>Gỗ</a:t>
            </a:r>
            <a:endParaRPr lang="en-US" sz="2200" b="1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2868" y="4082719"/>
            <a:ext cx="1393063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2200" b="1" smtClean="0">
                <a:solidFill>
                  <a:srgbClr val="0070C0"/>
                </a:solidFill>
              </a:rPr>
              <a:t>Gỗ, tre</a:t>
            </a:r>
            <a:endParaRPr lang="en-US" sz="2200" b="1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7065" y="4060821"/>
            <a:ext cx="155027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2200" b="1" smtClean="0">
                <a:solidFill>
                  <a:srgbClr val="0070C0"/>
                </a:solidFill>
              </a:rPr>
              <a:t>Thủy tinh, kim loại</a:t>
            </a:r>
            <a:endParaRPr lang="en-US" sz="2200" b="1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8473" y="4060820"/>
            <a:ext cx="1550274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2200" b="1" smtClean="0">
                <a:solidFill>
                  <a:srgbClr val="0070C0"/>
                </a:solidFill>
              </a:rPr>
              <a:t>Nhựa</a:t>
            </a:r>
            <a:endParaRPr lang="en-US" sz="2200" b="1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9881" y="4060820"/>
            <a:ext cx="1550274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GB" sz="2200" b="1" smtClean="0">
                <a:solidFill>
                  <a:srgbClr val="0070C0"/>
                </a:solidFill>
              </a:rPr>
              <a:t>Đất</a:t>
            </a:r>
            <a:endParaRPr lang="en-US" sz="2200" b="1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08993" y="601018"/>
            <a:ext cx="2402238" cy="4993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688;p25"/>
          <p:cNvSpPr txBox="1">
            <a:spLocks/>
          </p:cNvSpPr>
          <p:nvPr/>
        </p:nvSpPr>
        <p:spPr>
          <a:xfrm>
            <a:off x="3429633" y="601018"/>
            <a:ext cx="2281598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5"/>
          <p:cNvSpPr txBox="1">
            <a:spLocks noGrp="1"/>
          </p:cNvSpPr>
          <p:nvPr>
            <p:ph type="title"/>
          </p:nvPr>
        </p:nvSpPr>
        <p:spPr>
          <a:xfrm>
            <a:off x="3120580" y="166767"/>
            <a:ext cx="275083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0" name="Google Shape;1690;p2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86655" y="775776"/>
            <a:ext cx="6392743" cy="14634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5356" y="2545027"/>
            <a:ext cx="7375559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 smtClean="0"/>
              <a:t>- </a:t>
            </a:r>
            <a:r>
              <a:rPr lang="vi-VN" sz="2200" dirty="0" smtClean="0"/>
              <a:t>Trồng </a:t>
            </a:r>
            <a:r>
              <a:rPr lang="vi-VN" sz="2200" dirty="0"/>
              <a:t>cây vào chậu bằng </a:t>
            </a:r>
            <a:r>
              <a:rPr lang="en-US" sz="2200" dirty="0" err="1" smtClean="0"/>
              <a:t>gốm</a:t>
            </a:r>
            <a:r>
              <a:rPr lang="en-US" sz="2200" dirty="0" smtClean="0"/>
              <a:t>, </a:t>
            </a:r>
            <a:r>
              <a:rPr lang="en-US" sz="2200" dirty="0" err="1" smtClean="0"/>
              <a:t>sứ</a:t>
            </a:r>
            <a:endParaRPr lang="vi-VN" sz="2200" dirty="0"/>
          </a:p>
          <a:p>
            <a:r>
              <a:rPr lang="en-US" sz="2200" dirty="0" smtClean="0"/>
              <a:t>- </a:t>
            </a:r>
            <a:r>
              <a:rPr lang="vi-VN" sz="2200" dirty="0" smtClean="0"/>
              <a:t>Tái </a:t>
            </a:r>
            <a:r>
              <a:rPr lang="vi-VN" sz="2200" dirty="0"/>
              <a:t>sử dụng chai nước, bình, lon...</a:t>
            </a:r>
          </a:p>
          <a:p>
            <a:r>
              <a:rPr lang="en-US" sz="2200" dirty="0" smtClean="0"/>
              <a:t>- </a:t>
            </a:r>
            <a:r>
              <a:rPr lang="vi-VN" sz="2200" dirty="0" smtClean="0"/>
              <a:t>Sử </a:t>
            </a:r>
            <a:r>
              <a:rPr lang="vi-VN" sz="2200" dirty="0"/>
              <a:t>dụng túi giấy, túi vải đựng đồ </a:t>
            </a:r>
          </a:p>
          <a:p>
            <a:r>
              <a:rPr lang="en-US" sz="2200" dirty="0" smtClean="0"/>
              <a:t>- </a:t>
            </a:r>
            <a:r>
              <a:rPr lang="vi-VN" sz="2200" dirty="0" smtClean="0"/>
              <a:t>Sử </a:t>
            </a:r>
            <a:r>
              <a:rPr lang="vi-VN" sz="2200" dirty="0"/>
              <a:t>dụng cầu chì giúp phòng tránh các hiện tượng quá tải đường dây</a:t>
            </a:r>
          </a:p>
          <a:p>
            <a:r>
              <a:rPr lang="en-US" sz="2200" dirty="0" smtClean="0"/>
              <a:t>- </a:t>
            </a:r>
            <a:r>
              <a:rPr lang="vi-VN" sz="2200" dirty="0" smtClean="0"/>
              <a:t>Một </a:t>
            </a:r>
            <a:r>
              <a:rPr lang="vi-VN" sz="2200" dirty="0"/>
              <a:t>số sản phẩm xây dựng (ngói, gạch, sơn...) chống ẩm, mốc.</a:t>
            </a:r>
          </a:p>
        </p:txBody>
      </p:sp>
    </p:spTree>
    <p:extLst>
      <p:ext uri="{BB962C8B-B14F-4D97-AF65-F5344CB8AC3E}">
        <p14:creationId xmlns:p14="http://schemas.microsoft.com/office/powerpoint/2010/main" xmlns="" val="31967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852" name="Google Shape;1852;p34"/>
          <p:cNvSpPr txBox="1">
            <a:spLocks noGrp="1"/>
          </p:cNvSpPr>
          <p:nvPr>
            <p:ph type="body" idx="4294967295"/>
          </p:nvPr>
        </p:nvSpPr>
        <p:spPr>
          <a:xfrm>
            <a:off x="3186250" y="665506"/>
            <a:ext cx="3356547" cy="69627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smtClean="0">
                <a:solidFill>
                  <a:srgbClr val="002060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NHIỆM VỤ VỀ NHÀ</a:t>
            </a:r>
            <a:endParaRPr lang="en-GB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1879" y="1883297"/>
            <a:ext cx="5269738" cy="21667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(SGK </a:t>
            </a:r>
            <a:r>
              <a:rPr lang="en-US" sz="2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65).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5" y="2956589"/>
            <a:ext cx="1780627" cy="2186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464963" y="3389966"/>
            <a:ext cx="7954027" cy="983063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en-US" sz="5300" b="1" kern="1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kern="1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  <a:endParaRPr lang="en-US" sz="5300" b="1" kern="1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3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52093" y="207642"/>
            <a:ext cx="665857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22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2: </a:t>
            </a:r>
            <a:r>
              <a:rPr lang="nl-NL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 một tính chất cơ bản của vật liệu và đề xuất cách kiểm tra tính chất đó theo bảng 8.1</a:t>
            </a:r>
            <a:endParaRPr lang="en-US" sz="22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9460083"/>
              </p:ext>
            </p:extLst>
          </p:nvPr>
        </p:nvGraphicFramePr>
        <p:xfrm>
          <a:off x="343809" y="2141621"/>
          <a:ext cx="8001000" cy="1950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8896">
                  <a:extLst>
                    <a:ext uri="{9D8B030D-6E8A-4147-A177-3AD203B41FA5}">
                      <a16:colId xmlns:a16="http://schemas.microsoft.com/office/drawing/2014/main" xmlns="" val="3276168191"/>
                    </a:ext>
                  </a:extLst>
                </a:gridCol>
                <a:gridCol w="2045369">
                  <a:extLst>
                    <a:ext uri="{9D8B030D-6E8A-4147-A177-3AD203B41FA5}">
                      <a16:colId xmlns:a16="http://schemas.microsoft.com/office/drawing/2014/main" xmlns="" val="2002786913"/>
                    </a:ext>
                  </a:extLst>
                </a:gridCol>
                <a:gridCol w="2506485">
                  <a:extLst>
                    <a:ext uri="{9D8B030D-6E8A-4147-A177-3AD203B41FA5}">
                      <a16:colId xmlns:a16="http://schemas.microsoft.com/office/drawing/2014/main" xmlns="" val="358028554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3582692209"/>
                    </a:ext>
                  </a:extLst>
                </a:gridCol>
              </a:tblGrid>
              <a:tr h="676108"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Tên</a:t>
                      </a:r>
                      <a:r>
                        <a:rPr lang="en-GB" sz="2200" baseline="0" smtClean="0"/>
                        <a:t> vật liệu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Tính</a:t>
                      </a:r>
                      <a:r>
                        <a:rPr lang="en-GB" sz="2200" baseline="0" smtClean="0"/>
                        <a:t> chất cơ bản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Đề</a:t>
                      </a:r>
                      <a:r>
                        <a:rPr lang="en-GB" sz="2200" baseline="0" smtClean="0"/>
                        <a:t> xuất cách kiểm tra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Dấu</a:t>
                      </a:r>
                      <a:r>
                        <a:rPr lang="en-GB" sz="2200" baseline="0" smtClean="0"/>
                        <a:t> hiệu</a:t>
                      </a:r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28185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200" smtClean="0"/>
                        <a:t>Nhựa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smtClean="0"/>
                        <a:t>Nhẹ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smtClean="0"/>
                        <a:t>Lấy</a:t>
                      </a:r>
                      <a:r>
                        <a:rPr lang="en-GB" sz="2200" baseline="0" smtClean="0"/>
                        <a:t> mẩu nhựa đặt vào chậu nước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smtClean="0"/>
                        <a:t>Mẩu</a:t>
                      </a:r>
                      <a:r>
                        <a:rPr lang="en-GB" sz="2200" baseline="0" smtClean="0"/>
                        <a:t> nhựa nổi trên mặt nước</a:t>
                      </a:r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41837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?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?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?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?</a:t>
                      </a:r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8985594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79110" y="1403155"/>
            <a:ext cx="205995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2200" b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 8.1</a:t>
            </a:r>
            <a:endParaRPr lang="en-US" sz="2200" b="1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6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52093" y="207642"/>
            <a:ext cx="665857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22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2: </a:t>
            </a:r>
            <a:r>
              <a:rPr lang="nl-NL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 một tính chất cơ bản của vật liệu và đề xuất cách kiểm tra tính chất đó theo bảng 8.1</a:t>
            </a:r>
            <a:endParaRPr lang="en-US" sz="22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6983679"/>
              </p:ext>
            </p:extLst>
          </p:nvPr>
        </p:nvGraphicFramePr>
        <p:xfrm>
          <a:off x="343809" y="2141621"/>
          <a:ext cx="8001000" cy="2956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8896">
                  <a:extLst>
                    <a:ext uri="{9D8B030D-6E8A-4147-A177-3AD203B41FA5}">
                      <a16:colId xmlns:a16="http://schemas.microsoft.com/office/drawing/2014/main" xmlns="" val="3276168191"/>
                    </a:ext>
                  </a:extLst>
                </a:gridCol>
                <a:gridCol w="2045369">
                  <a:extLst>
                    <a:ext uri="{9D8B030D-6E8A-4147-A177-3AD203B41FA5}">
                      <a16:colId xmlns:a16="http://schemas.microsoft.com/office/drawing/2014/main" xmlns="" val="2002786913"/>
                    </a:ext>
                  </a:extLst>
                </a:gridCol>
                <a:gridCol w="2506485">
                  <a:extLst>
                    <a:ext uri="{9D8B030D-6E8A-4147-A177-3AD203B41FA5}">
                      <a16:colId xmlns:a16="http://schemas.microsoft.com/office/drawing/2014/main" xmlns="" val="358028554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3582692209"/>
                    </a:ext>
                  </a:extLst>
                </a:gridCol>
              </a:tblGrid>
              <a:tr h="676108"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Tên</a:t>
                      </a:r>
                      <a:r>
                        <a:rPr lang="en-GB" sz="2200" baseline="0" smtClean="0"/>
                        <a:t> vật liệu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Tính</a:t>
                      </a:r>
                      <a:r>
                        <a:rPr lang="en-GB" sz="2200" baseline="0" smtClean="0"/>
                        <a:t> chất cơ bản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Đề</a:t>
                      </a:r>
                      <a:r>
                        <a:rPr lang="en-GB" sz="2200" baseline="0" smtClean="0"/>
                        <a:t> xuất cách kiểm tra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Dấu</a:t>
                      </a:r>
                      <a:r>
                        <a:rPr lang="en-GB" sz="2200" baseline="0" smtClean="0"/>
                        <a:t> hiệu</a:t>
                      </a:r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28185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200" smtClean="0"/>
                        <a:t>Nhựa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smtClean="0"/>
                        <a:t>Nhẹ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smtClean="0"/>
                        <a:t>Lấy</a:t>
                      </a:r>
                      <a:r>
                        <a:rPr lang="en-GB" sz="2200" baseline="0" smtClean="0"/>
                        <a:t> mẩu nhựa đặt vào chậu nước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smtClean="0"/>
                        <a:t>Mẩu</a:t>
                      </a:r>
                      <a:r>
                        <a:rPr lang="en-GB" sz="2200" baseline="0" smtClean="0"/>
                        <a:t> nhựa nổi trên mặt nước</a:t>
                      </a:r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41837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200" dirty="0" smtClean="0"/>
                        <a:t>Kim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loại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/>
                        <a:t>Dẫn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nhiệt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200" dirty="0" err="1" smtClean="0"/>
                        <a:t>Lấy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cái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thìa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kim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loại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nhúng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vào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cốc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nước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nóng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và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nước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đá</a:t>
                      </a:r>
                      <a:r>
                        <a:rPr lang="en-GB" sz="2200" dirty="0" smtClean="0"/>
                        <a:t>?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/>
                        <a:t>Cái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thìa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nóng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hơn</a:t>
                      </a:r>
                      <a:r>
                        <a:rPr lang="en-US" sz="2200" baseline="0" dirty="0" smtClean="0"/>
                        <a:t>/ </a:t>
                      </a:r>
                      <a:r>
                        <a:rPr lang="en-US" sz="2200" baseline="0" dirty="0" err="1" smtClean="0"/>
                        <a:t>lạnh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hơn</a:t>
                      </a:r>
                      <a:r>
                        <a:rPr lang="en-US" sz="2200" baseline="0" dirty="0" smtClean="0"/>
                        <a:t>.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8985594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79110" y="1403155"/>
            <a:ext cx="205995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2200" b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 8.1</a:t>
            </a:r>
            <a:endParaRPr lang="en-US" sz="2200" b="1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7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6369668"/>
              </p:ext>
            </p:extLst>
          </p:nvPr>
        </p:nvGraphicFramePr>
        <p:xfrm>
          <a:off x="370970" y="1136686"/>
          <a:ext cx="8001000" cy="2960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8896">
                  <a:extLst>
                    <a:ext uri="{9D8B030D-6E8A-4147-A177-3AD203B41FA5}">
                      <a16:colId xmlns:a16="http://schemas.microsoft.com/office/drawing/2014/main" xmlns="" val="3276168191"/>
                    </a:ext>
                  </a:extLst>
                </a:gridCol>
                <a:gridCol w="2045369">
                  <a:extLst>
                    <a:ext uri="{9D8B030D-6E8A-4147-A177-3AD203B41FA5}">
                      <a16:colId xmlns:a16="http://schemas.microsoft.com/office/drawing/2014/main" xmlns="" val="2002786913"/>
                    </a:ext>
                  </a:extLst>
                </a:gridCol>
                <a:gridCol w="2506485">
                  <a:extLst>
                    <a:ext uri="{9D8B030D-6E8A-4147-A177-3AD203B41FA5}">
                      <a16:colId xmlns:a16="http://schemas.microsoft.com/office/drawing/2014/main" xmlns="" val="358028554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3582692209"/>
                    </a:ext>
                  </a:extLst>
                </a:gridCol>
              </a:tblGrid>
              <a:tr h="676108"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Tên</a:t>
                      </a:r>
                      <a:r>
                        <a:rPr lang="en-GB" sz="2200" baseline="0" smtClean="0"/>
                        <a:t> vật liệu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Tính</a:t>
                      </a:r>
                      <a:r>
                        <a:rPr lang="en-GB" sz="2200" baseline="0" smtClean="0"/>
                        <a:t> chất cơ bản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Đề</a:t>
                      </a:r>
                      <a:r>
                        <a:rPr lang="en-GB" sz="2200" baseline="0" smtClean="0"/>
                        <a:t> xuất cách kiểm tra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Dấu</a:t>
                      </a:r>
                      <a:r>
                        <a:rPr lang="en-GB" sz="2200" baseline="0" smtClean="0"/>
                        <a:t> hiệu</a:t>
                      </a:r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28185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200" dirty="0" smtClean="0"/>
                        <a:t>Cao </a:t>
                      </a:r>
                      <a:r>
                        <a:rPr lang="en-GB" sz="2200" dirty="0" err="1" smtClean="0"/>
                        <a:t>su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2200" dirty="0">
                          <a:effectLst/>
                        </a:rPr>
                        <a:t>Dẻo, không thấm nước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Dây</a:t>
                      </a:r>
                      <a:r>
                        <a:rPr lang="en-US" sz="2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thun</a:t>
                      </a:r>
                      <a:r>
                        <a:rPr lang="en-US" sz="2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buộc</a:t>
                      </a:r>
                      <a:r>
                        <a:rPr lang="en-US" sz="2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tóc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200" dirty="0" smtClean="0">
                          <a:effectLst/>
                        </a:rPr>
                        <a:t>Buộc </a:t>
                      </a:r>
                      <a:r>
                        <a:rPr lang="vi-VN" sz="2200" dirty="0">
                          <a:effectLst/>
                        </a:rPr>
                        <a:t>được nhiều vòng, không dễ bị đứt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741837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Giấy</a:t>
                      </a:r>
                      <a:r>
                        <a:rPr lang="en-US" sz="2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</a:t>
                      </a: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Gỗ</a:t>
                      </a:r>
                      <a:r>
                        <a:rPr lang="en-US" sz="2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Nhẹ, thấm nước, dễ cháy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Đặt mẩu giấy vào cốc nước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Giấy ngấm nước, </a:t>
                      </a: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nhũn</a:t>
                      </a:r>
                      <a:r>
                        <a:rPr lang="en-US" sz="22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ra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8985594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33843" y="352953"/>
            <a:ext cx="205995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 8.1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3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501189" y="1576137"/>
            <a:ext cx="5361714" cy="2117558"/>
          </a:xfrm>
          <a:prstGeom prst="wedgeRoundRectCallout">
            <a:avLst>
              <a:gd name="adj1" fmla="val -58083"/>
              <a:gd name="adj2" fmla="val 704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590642" y="1688222"/>
            <a:ext cx="527226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-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nhựa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gốm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gỗ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 Cho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27" y="2314525"/>
            <a:ext cx="2600325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501189" y="1576137"/>
            <a:ext cx="5361714" cy="1719324"/>
          </a:xfrm>
          <a:prstGeom prst="wedgeRoundRectCallout">
            <a:avLst>
              <a:gd name="adj1" fmla="val -58083"/>
              <a:gd name="adj2" fmla="val 704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590642" y="1688222"/>
            <a:ext cx="52722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27" y="2314525"/>
            <a:ext cx="26003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9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8475" y="1213164"/>
            <a:ext cx="795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5469" y="2082297"/>
            <a:ext cx="7451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khác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khác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,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: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,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 </a:t>
            </a:r>
            <a:r>
              <a:rPr lang="en-US" sz="2400" dirty="0" err="1" smtClean="0"/>
              <a:t>nhiệt</a:t>
            </a:r>
            <a:r>
              <a:rPr lang="en-US" sz="2400" dirty="0" smtClean="0"/>
              <a:t>,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đàn</a:t>
            </a:r>
            <a:r>
              <a:rPr lang="en-US" sz="2400" dirty="0" smtClean="0"/>
              <a:t> </a:t>
            </a:r>
            <a:r>
              <a:rPr lang="en-US" sz="2400" dirty="0" err="1" smtClean="0"/>
              <a:t>hồi</a:t>
            </a:r>
            <a:r>
              <a:rPr lang="en-US" sz="2400" dirty="0" smtClean="0"/>
              <a:t>,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dẻo</a:t>
            </a:r>
            <a:r>
              <a:rPr lang="en-US" sz="2400" dirty="0" smtClean="0"/>
              <a:t>,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cứng</a:t>
            </a:r>
            <a:r>
              <a:rPr lang="en-US" sz="2400" dirty="0" smtClean="0"/>
              <a:t>,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bền</a:t>
            </a:r>
            <a:r>
              <a:rPr lang="en-US" sz="2400" dirty="0" smtClean="0"/>
              <a:t>, </a:t>
            </a:r>
            <a:r>
              <a:rPr lang="en-US" sz="2400" dirty="0" err="1" smtClean="0"/>
              <a:t>khả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chịu</a:t>
            </a:r>
            <a:r>
              <a:rPr lang="en-US" sz="2400" dirty="0" smtClean="0"/>
              <a:t> </a:t>
            </a:r>
            <a:r>
              <a:rPr lang="en-US" sz="2400" dirty="0" err="1" smtClean="0"/>
              <a:t>nhiệt</a:t>
            </a:r>
            <a:r>
              <a:rPr lang="en-US" sz="2400" dirty="0" smtClean="0"/>
              <a:t>,…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dựa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chúng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1542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004329" y="2133028"/>
            <a:ext cx="5361714" cy="1895091"/>
          </a:xfrm>
          <a:prstGeom prst="wedgeRoundRectCallout">
            <a:avLst>
              <a:gd name="adj1" fmla="val -58083"/>
              <a:gd name="adj2" fmla="val 704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093782" y="2188022"/>
            <a:ext cx="527226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nhựa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khoẻ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thiểu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thải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nhựa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27" y="2879002"/>
            <a:ext cx="1972621" cy="21882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0368" y="1412341"/>
            <a:ext cx="799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đảm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triển</a:t>
            </a:r>
            <a:r>
              <a:rPr lang="en-US" sz="2400" dirty="0" smtClean="0"/>
              <a:t> </a:t>
            </a:r>
            <a:r>
              <a:rPr lang="en-US" sz="2400" dirty="0" err="1" smtClean="0"/>
              <a:t>bền</a:t>
            </a:r>
            <a:r>
              <a:rPr lang="en-US" sz="2400" dirty="0" smtClean="0"/>
              <a:t> </a:t>
            </a:r>
            <a:r>
              <a:rPr lang="en-US" sz="2400" dirty="0" err="1" smtClean="0"/>
              <a:t>vững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71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sp>
        <p:nvSpPr>
          <p:cNvPr id="3" name="AutoShape 2" descr="Rác thải nhựa: tiện 1 phút trả giá nghìn năm - ThienNhien.Net | Con người  và Thiên nhi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Chung tay giải quyết vấn nạn rác thải nhựa – Tạp chí Thủy sản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0953"/>
            <a:ext cx="2804963" cy="187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ustralia tìm giải pháp giải quyết khủng hoảng rác thải nhựa - Báo Hà Giang 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6270" y="1340953"/>
            <a:ext cx="3053899" cy="18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Đốt rác gây ô nhiễm môi trường bị xử phạt như thế nào? | Tin tức mới nhất  24h - Đọc Báo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633" y="1340953"/>
            <a:ext cx="2806367" cy="187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46840" y="3374479"/>
            <a:ext cx="31531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Tình trạng sản xuất đồ nhựa và thải đồ nhựa tăng, không kịp phân hủy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6187" y="3374479"/>
            <a:ext cx="26104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Tình trạng vứt rác thải nhựa ra biển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8933" y="3374479"/>
            <a:ext cx="26104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Tình trạng đốt rác thải nhựa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46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Ephesus 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642</Words>
  <Application>Microsoft Office PowerPoint</Application>
  <PresentationFormat>On-screen Show (16:9)</PresentationFormat>
  <Paragraphs>90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Amatic SC</vt:lpstr>
      <vt:lpstr>Calibri</vt:lpstr>
      <vt:lpstr>Encode Sans Semi Condensed Light</vt:lpstr>
      <vt:lpstr>Ephesus template</vt:lpstr>
      <vt:lpstr>Tiết 26. BÀI 8: MỘT SỐ VẬT LIỆU, NHIÊN LIỆU VÀ NGUYÊN LIỆU THÔNG DỤNG (tt)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VẬN DỤNG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 AN TOÀN TRONG PHÒNG THỰC HÀNH</dc:title>
  <cp:lastModifiedBy>Admin</cp:lastModifiedBy>
  <cp:revision>67</cp:revision>
  <dcterms:modified xsi:type="dcterms:W3CDTF">2022-10-17T10:40:21Z</dcterms:modified>
</cp:coreProperties>
</file>